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aleway"/>
      <p:regular r:id="rId24"/>
      <p:bold r:id="rId25"/>
      <p:italic r:id="rId26"/>
      <p:boldItalic r:id="rId27"/>
    </p:embeddedFont>
    <p:embeddedFont>
      <p:font typeface="La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93B800F-9842-489C-B98F-6EA4228B48FE}">
  <a:tblStyle styleId="{E93B800F-9842-489C-B98F-6EA4228B48F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italic.fntdata"/><Relationship Id="rId25" Type="http://schemas.openxmlformats.org/officeDocument/2006/relationships/font" Target="fonts/Raleway-bold.fntdata"/><Relationship Id="rId28" Type="http://schemas.openxmlformats.org/officeDocument/2006/relationships/font" Target="fonts/Lato-regular.fntdata"/><Relationship Id="rId27" Type="http://schemas.openxmlformats.org/officeDocument/2006/relationships/font" Target="fonts/Raleway-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1f88252dc4_0_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f88252dc4_0_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1f88252dc4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f88252dc4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2b6fd1f8f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b6fd1f8f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2b6fd1f8f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b6fd1f8f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1f88252dc4_0_1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f88252dc4_0_1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2b6fd1f8fa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b6fd1f8fa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2b6fd1f8fa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b6fd1f8fa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2b6fd1f8fa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b6fd1f8fa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1f88252dc4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f88252dc4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1f88252dc4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8252dc4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600">
                <a:latin typeface="Raleway"/>
                <a:ea typeface="Raleway"/>
                <a:cs typeface="Raleway"/>
                <a:sym typeface="Raleway"/>
              </a:rPr>
              <a:t>Confidencial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600">
                <a:latin typeface="Raleway"/>
                <a:ea typeface="Raleway"/>
                <a:cs typeface="Raleway"/>
                <a:sym typeface="Raleway"/>
              </a:rPr>
              <a:t>Personalizado para </a:t>
            </a:r>
            <a:r>
              <a:rPr b="1" lang="es" sz="600">
                <a:latin typeface="Raleway"/>
                <a:ea typeface="Raleway"/>
                <a:cs typeface="Raleway"/>
                <a:sym typeface="Raleway"/>
              </a:rPr>
              <a:t>Nombre de la empresa</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sz="600">
                <a:latin typeface="Raleway"/>
                <a:ea typeface="Raleway"/>
                <a:cs typeface="Raleway"/>
                <a:sym typeface="Raleway"/>
              </a:rPr>
              <a:t>Versión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
        <p:nvSpPr>
          <p:cNvPr id="115" name="Google Shape;115;p11">
            <a:hlinkClick action="ppaction://hlinksldjump" r:id="rId2"/>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28" name="Google Shape;128;p12">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35" name="Google Shape;135;p13">
            <a:hlinkClick action="ppaction://hlinksldjump" r:id="rId2"/>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
        <p:nvSpPr>
          <p:cNvPr id="146" name="Google Shape;146;p1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52" name="Google Shape;152;p15">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600">
                <a:solidFill>
                  <a:srgbClr val="FFFFFF"/>
                </a:solidFill>
                <a:latin typeface="Raleway"/>
                <a:ea typeface="Raleway"/>
                <a:cs typeface="Raleway"/>
                <a:sym typeface="Raleway"/>
              </a:rPr>
              <a:t>Confidencial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600">
                <a:solidFill>
                  <a:srgbClr val="FFFFFF"/>
                </a:solidFill>
                <a:latin typeface="Raleway"/>
                <a:ea typeface="Raleway"/>
                <a:cs typeface="Raleway"/>
                <a:sym typeface="Raleway"/>
              </a:rPr>
              <a:t>Personalizado para </a:t>
            </a:r>
            <a:r>
              <a:rPr b="1" lang="es" sz="600">
                <a:solidFill>
                  <a:srgbClr val="FFFFFF"/>
                </a:solidFill>
                <a:latin typeface="Raleway"/>
                <a:ea typeface="Raleway"/>
                <a:cs typeface="Raleway"/>
                <a:sym typeface="Raleway"/>
              </a:rPr>
              <a:t>Nombre de la empresa</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sz="600">
                <a:solidFill>
                  <a:srgbClr val="FFFFFF"/>
                </a:solidFill>
                <a:latin typeface="Raleway"/>
                <a:ea typeface="Raleway"/>
                <a:cs typeface="Raleway"/>
                <a:sym typeface="Raleway"/>
              </a:rPr>
              <a:t>Versión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
        <p:nvSpPr>
          <p:cNvPr id="168" name="Google Shape;168;p17">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30" name="Google Shape;30;p3">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
        <p:nvSpPr>
          <p:cNvPr id="40" name="Google Shape;40;p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52" name="Google Shape;52;p5">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59" name="Google Shape;59;p6">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s"/>
              <a:t>‹#›</a:t>
            </a:fld>
            <a:endParaRPr/>
          </a:p>
        </p:txBody>
      </p:sp>
      <p:sp>
        <p:nvSpPr>
          <p:cNvPr id="68" name="Google Shape;68;p7">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82" name="Google Shape;82;p8">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93" name="Google Shape;93;p9">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05" name="Google Shape;105;p10">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7.png"/><Relationship Id="rId6"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1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562725" y="1283800"/>
            <a:ext cx="82533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Explorando las colisiones a 8 TeV en el LHC con Tensorflow</a:t>
            </a:r>
            <a:endParaRPr/>
          </a:p>
          <a:p>
            <a:pPr indent="0" lvl="0" marL="0" rtl="0" algn="l">
              <a:spcBef>
                <a:spcPts val="0"/>
              </a:spcBef>
              <a:spcAft>
                <a:spcPts val="0"/>
              </a:spcAft>
              <a:buNone/>
            </a:pPr>
            <a:r>
              <a:t/>
            </a:r>
            <a:endParaRPr/>
          </a:p>
        </p:txBody>
      </p:sp>
      <p:sp>
        <p:nvSpPr>
          <p:cNvPr id="177" name="Google Shape;177;p18"/>
          <p:cNvSpPr txBox="1"/>
          <p:nvPr>
            <p:ph idx="1" type="subTitle"/>
          </p:nvPr>
        </p:nvSpPr>
        <p:spPr>
          <a:xfrm>
            <a:off x="729563" y="2998272"/>
            <a:ext cx="48909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400"/>
              <a:t>Diego Barón, Instituto de Física, UdeA</a:t>
            </a:r>
            <a:endParaRPr b="1"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241" name="Shape 241"/>
        <p:cNvGrpSpPr/>
        <p:nvPr/>
      </p:nvGrpSpPr>
      <p:grpSpPr>
        <a:xfrm>
          <a:off x="0" y="0"/>
          <a:ext cx="0" cy="0"/>
          <a:chOff x="0" y="0"/>
          <a:chExt cx="0" cy="0"/>
        </a:xfrm>
      </p:grpSpPr>
      <p:sp>
        <p:nvSpPr>
          <p:cNvPr id="242" name="Google Shape;242;p27"/>
          <p:cNvSpPr txBox="1"/>
          <p:nvPr>
            <p:ph type="title"/>
          </p:nvPr>
        </p:nvSpPr>
        <p:spPr>
          <a:xfrm>
            <a:off x="729450" y="44040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000"/>
              <a:t>Implementación computacional</a:t>
            </a:r>
            <a:endParaRPr sz="3000"/>
          </a:p>
        </p:txBody>
      </p:sp>
      <p:sp>
        <p:nvSpPr>
          <p:cNvPr id="243" name="Google Shape;243;p27"/>
          <p:cNvSpPr txBox="1"/>
          <p:nvPr>
            <p:ph idx="4294967295" type="body"/>
          </p:nvPr>
        </p:nvSpPr>
        <p:spPr>
          <a:xfrm>
            <a:off x="1005750" y="1898125"/>
            <a:ext cx="56232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400">
                <a:solidFill>
                  <a:srgbClr val="FFFFFF"/>
                </a:solidFill>
              </a:rPr>
              <a:t>Tensorflow: </a:t>
            </a:r>
            <a:endParaRPr b="1" sz="1400">
              <a:solidFill>
                <a:srgbClr val="FFFFFF"/>
              </a:solidFill>
            </a:endParaRPr>
          </a:p>
          <a:p>
            <a:pPr indent="-317500" lvl="0" marL="457200" rtl="0" algn="l">
              <a:spcBef>
                <a:spcPts val="1600"/>
              </a:spcBef>
              <a:spcAft>
                <a:spcPts val="0"/>
              </a:spcAft>
              <a:buClr>
                <a:srgbClr val="FFFFFF"/>
              </a:buClr>
              <a:buSzPts val="1400"/>
              <a:buAutoNum type="arabicPeriod"/>
            </a:pPr>
            <a:r>
              <a:rPr lang="es" sz="1400">
                <a:solidFill>
                  <a:srgbClr val="FFFFFF"/>
                </a:solidFill>
              </a:rPr>
              <a:t>Librería liberada en 2015 por Google Brain.</a:t>
            </a:r>
            <a:endParaRPr sz="1400">
              <a:solidFill>
                <a:srgbClr val="FFFFFF"/>
              </a:solidFill>
            </a:endParaRPr>
          </a:p>
          <a:p>
            <a:pPr indent="-317500" lvl="0" marL="457200" rtl="0" algn="l">
              <a:spcBef>
                <a:spcPts val="0"/>
              </a:spcBef>
              <a:spcAft>
                <a:spcPts val="0"/>
              </a:spcAft>
              <a:buClr>
                <a:srgbClr val="FFFFFF"/>
              </a:buClr>
              <a:buSzPts val="1400"/>
              <a:buAutoNum type="arabicPeriod"/>
            </a:pPr>
            <a:r>
              <a:rPr lang="es" sz="1400">
                <a:solidFill>
                  <a:srgbClr val="FFFFFF"/>
                </a:solidFill>
              </a:rPr>
              <a:t>Cuenta con una API Python que por detrás trabaja con algoritmos </a:t>
            </a:r>
            <a:r>
              <a:rPr lang="es" sz="1400">
                <a:solidFill>
                  <a:srgbClr val="FFFFFF"/>
                </a:solidFill>
              </a:rPr>
              <a:t>más</a:t>
            </a:r>
            <a:r>
              <a:rPr lang="es" sz="1400">
                <a:solidFill>
                  <a:srgbClr val="FFFFFF"/>
                </a:solidFill>
              </a:rPr>
              <a:t> eficientes de C++.</a:t>
            </a:r>
            <a:endParaRPr sz="1400">
              <a:solidFill>
                <a:srgbClr val="FFFFFF"/>
              </a:solidFill>
            </a:endParaRPr>
          </a:p>
          <a:p>
            <a:pPr indent="-317500" lvl="0" marL="457200" rtl="0" algn="l">
              <a:spcBef>
                <a:spcPts val="0"/>
              </a:spcBef>
              <a:spcAft>
                <a:spcPts val="0"/>
              </a:spcAft>
              <a:buClr>
                <a:srgbClr val="FFFFFF"/>
              </a:buClr>
              <a:buSzPts val="1400"/>
              <a:buAutoNum type="arabicPeriod"/>
            </a:pPr>
            <a:r>
              <a:rPr lang="es" sz="1400">
                <a:solidFill>
                  <a:srgbClr val="FFFFFF"/>
                </a:solidFill>
              </a:rPr>
              <a:t>Especializada en redes neuronales.</a:t>
            </a:r>
            <a:endParaRPr sz="1400">
              <a:solidFill>
                <a:srgbClr val="FFFFFF"/>
              </a:solidFill>
            </a:endParaRPr>
          </a:p>
          <a:p>
            <a:pPr indent="-317500" lvl="0" marL="457200" rtl="0" algn="l">
              <a:spcBef>
                <a:spcPts val="0"/>
              </a:spcBef>
              <a:spcAft>
                <a:spcPts val="0"/>
              </a:spcAft>
              <a:buClr>
                <a:srgbClr val="FFFFFF"/>
              </a:buClr>
              <a:buSzPts val="1400"/>
              <a:buAutoNum type="arabicPeriod"/>
            </a:pPr>
            <a:r>
              <a:rPr lang="es" sz="1400">
                <a:solidFill>
                  <a:srgbClr val="FFFFFF"/>
                </a:solidFill>
              </a:rPr>
              <a:t>Permite la distribución en sistemas multi procesador y GPU.</a:t>
            </a:r>
            <a:endParaRPr sz="1400">
              <a:solidFill>
                <a:srgbClr val="FFFFFF"/>
              </a:solidFill>
            </a:endParaRPr>
          </a:p>
          <a:p>
            <a:pPr indent="-317500" lvl="0" marL="457200" rtl="0" algn="l">
              <a:spcBef>
                <a:spcPts val="0"/>
              </a:spcBef>
              <a:spcAft>
                <a:spcPts val="0"/>
              </a:spcAft>
              <a:buClr>
                <a:srgbClr val="FFFFFF"/>
              </a:buClr>
              <a:buSzPts val="1400"/>
              <a:buAutoNum type="arabicPeriod"/>
            </a:pPr>
            <a:r>
              <a:rPr lang="es" sz="1400">
                <a:solidFill>
                  <a:srgbClr val="FFFFFF"/>
                </a:solidFill>
              </a:rPr>
              <a:t>Detrás de aplicaciones como Google Fotos, Busqueda de Google y Dictado de Google.</a:t>
            </a:r>
            <a:endParaRPr sz="1400">
              <a:solidFill>
                <a:srgbClr val="FFFFFF"/>
              </a:solidFill>
            </a:endParaRPr>
          </a:p>
        </p:txBody>
      </p:sp>
      <p:pic>
        <p:nvPicPr>
          <p:cNvPr id="244" name="Google Shape;244;p27"/>
          <p:cNvPicPr preferRelativeResize="0"/>
          <p:nvPr/>
        </p:nvPicPr>
        <p:blipFill>
          <a:blip r:embed="rId3">
            <a:alphaModFix/>
          </a:blip>
          <a:stretch>
            <a:fillRect/>
          </a:stretch>
        </p:blipFill>
        <p:spPr>
          <a:xfrm>
            <a:off x="6702625" y="1124350"/>
            <a:ext cx="1705848" cy="1824312"/>
          </a:xfrm>
          <a:prstGeom prst="rect">
            <a:avLst/>
          </a:prstGeom>
          <a:noFill/>
          <a:ln>
            <a:noFill/>
          </a:ln>
        </p:spPr>
      </p:pic>
      <p:pic>
        <p:nvPicPr>
          <p:cNvPr id="245" name="Google Shape;245;p27"/>
          <p:cNvPicPr preferRelativeResize="0"/>
          <p:nvPr/>
        </p:nvPicPr>
        <p:blipFill>
          <a:blip r:embed="rId4">
            <a:alphaModFix/>
          </a:blip>
          <a:stretch>
            <a:fillRect/>
          </a:stretch>
        </p:blipFill>
        <p:spPr>
          <a:xfrm>
            <a:off x="6788738" y="3200224"/>
            <a:ext cx="1705851" cy="17058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28"/>
          <p:cNvSpPr txBox="1"/>
          <p:nvPr>
            <p:ph type="title"/>
          </p:nvPr>
        </p:nvSpPr>
        <p:spPr>
          <a:xfrm>
            <a:off x="546150" y="602739"/>
            <a:ext cx="7688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Preparación de datos:</a:t>
            </a:r>
            <a:endParaRPr sz="1000"/>
          </a:p>
        </p:txBody>
      </p:sp>
      <p:pic>
        <p:nvPicPr>
          <p:cNvPr id="251" name="Google Shape;251;p28"/>
          <p:cNvPicPr preferRelativeResize="0"/>
          <p:nvPr/>
        </p:nvPicPr>
        <p:blipFill>
          <a:blip r:embed="rId3">
            <a:alphaModFix/>
          </a:blip>
          <a:stretch>
            <a:fillRect/>
          </a:stretch>
        </p:blipFill>
        <p:spPr>
          <a:xfrm>
            <a:off x="546150" y="1340525"/>
            <a:ext cx="8238600" cy="38029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29"/>
          <p:cNvSpPr txBox="1"/>
          <p:nvPr>
            <p:ph type="title"/>
          </p:nvPr>
        </p:nvSpPr>
        <p:spPr>
          <a:xfrm>
            <a:off x="546150" y="602739"/>
            <a:ext cx="7688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Entrenamiento de una DNN</a:t>
            </a:r>
            <a:r>
              <a:rPr lang="es"/>
              <a:t>:</a:t>
            </a:r>
            <a:endParaRPr sz="1000"/>
          </a:p>
        </p:txBody>
      </p:sp>
      <p:pic>
        <p:nvPicPr>
          <p:cNvPr id="257" name="Google Shape;257;p29"/>
          <p:cNvPicPr preferRelativeResize="0"/>
          <p:nvPr/>
        </p:nvPicPr>
        <p:blipFill>
          <a:blip r:embed="rId3">
            <a:alphaModFix/>
          </a:blip>
          <a:stretch>
            <a:fillRect/>
          </a:stretch>
        </p:blipFill>
        <p:spPr>
          <a:xfrm>
            <a:off x="152400" y="1290339"/>
            <a:ext cx="8839198" cy="3461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0"/>
          <p:cNvSpPr txBox="1"/>
          <p:nvPr>
            <p:ph type="title"/>
          </p:nvPr>
        </p:nvSpPr>
        <p:spPr>
          <a:xfrm>
            <a:off x="546150" y="602739"/>
            <a:ext cx="7688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Implementando una medida de desempeño</a:t>
            </a:r>
            <a:r>
              <a:rPr lang="es"/>
              <a:t>:</a:t>
            </a:r>
            <a:endParaRPr sz="1000"/>
          </a:p>
        </p:txBody>
      </p:sp>
      <p:pic>
        <p:nvPicPr>
          <p:cNvPr id="263" name="Google Shape;263;p30"/>
          <p:cNvPicPr preferRelativeResize="0"/>
          <p:nvPr/>
        </p:nvPicPr>
        <p:blipFill>
          <a:blip r:embed="rId3">
            <a:alphaModFix/>
          </a:blip>
          <a:stretch>
            <a:fillRect/>
          </a:stretch>
        </p:blipFill>
        <p:spPr>
          <a:xfrm>
            <a:off x="1220975" y="1247175"/>
            <a:ext cx="6702050" cy="37970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31"/>
          <p:cNvSpPr txBox="1"/>
          <p:nvPr>
            <p:ph type="title"/>
          </p:nvPr>
        </p:nvSpPr>
        <p:spPr>
          <a:xfrm>
            <a:off x="4676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000000"/>
                </a:solidFill>
              </a:rPr>
              <a:t>Resultados</a:t>
            </a:r>
            <a:endParaRPr/>
          </a:p>
        </p:txBody>
      </p:sp>
      <p:graphicFrame>
        <p:nvGraphicFramePr>
          <p:cNvPr id="269" name="Google Shape;269;p31"/>
          <p:cNvGraphicFramePr/>
          <p:nvPr/>
        </p:nvGraphicFramePr>
        <p:xfrm>
          <a:off x="3029425" y="714125"/>
          <a:ext cx="3000000" cy="3000000"/>
        </p:xfrm>
        <a:graphic>
          <a:graphicData uri="http://schemas.openxmlformats.org/drawingml/2006/table">
            <a:tbl>
              <a:tblPr>
                <a:solidFill>
                  <a:srgbClr val="FFFFFF"/>
                </a:solidFill>
                <a:tableStyleId>{E93B800F-9842-489C-B98F-6EA4228B48FE}</a:tableStyleId>
              </a:tblPr>
              <a:tblGrid>
                <a:gridCol w="576025"/>
                <a:gridCol w="512025"/>
                <a:gridCol w="512025"/>
                <a:gridCol w="682700"/>
              </a:tblGrid>
              <a:tr h="566600">
                <a:tc>
                  <a:txBody>
                    <a:bodyPr>
                      <a:noAutofit/>
                    </a:bodyPr>
                    <a:lstStyle/>
                    <a:p>
                      <a:pPr indent="0" lvl="0" marL="0" rtl="0" algn="l">
                        <a:lnSpc>
                          <a:spcPct val="115000"/>
                        </a:lnSpc>
                        <a:spcBef>
                          <a:spcPts val="900"/>
                        </a:spcBef>
                        <a:spcAft>
                          <a:spcPts val="0"/>
                        </a:spcAft>
                        <a:buNone/>
                      </a:pPr>
                      <a:r>
                        <a:rPr b="1" lang="es" sz="900">
                          <a:highlight>
                            <a:srgbClr val="FFFFFF"/>
                          </a:highlight>
                        </a:rPr>
                        <a:t>Modelo</a:t>
                      </a:r>
                      <a:endParaRPr b="1" sz="900">
                        <a:highlight>
                          <a:srgbClr val="FFFFFF"/>
                        </a:highlight>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900"/>
                        </a:spcBef>
                        <a:spcAft>
                          <a:spcPts val="0"/>
                        </a:spcAft>
                        <a:buNone/>
                      </a:pPr>
                      <a:r>
                        <a:rPr b="1" lang="es" sz="900">
                          <a:highlight>
                            <a:srgbClr val="FFFFFF"/>
                          </a:highlight>
                        </a:rPr>
                        <a:t>LLF</a:t>
                      </a:r>
                      <a:endParaRPr b="1" sz="900">
                        <a:highlight>
                          <a:srgbClr val="FFFFFF"/>
                        </a:highlight>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900"/>
                        </a:spcBef>
                        <a:spcAft>
                          <a:spcPts val="0"/>
                        </a:spcAft>
                        <a:buNone/>
                      </a:pPr>
                      <a:r>
                        <a:rPr b="1" lang="es" sz="900">
                          <a:highlight>
                            <a:srgbClr val="FFFFFF"/>
                          </a:highlight>
                        </a:rPr>
                        <a:t>HLF</a:t>
                      </a:r>
                      <a:endParaRPr b="1" sz="900">
                        <a:highlight>
                          <a:srgbClr val="FFFFFF"/>
                        </a:highlight>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900"/>
                        </a:spcBef>
                        <a:spcAft>
                          <a:spcPts val="0"/>
                        </a:spcAft>
                        <a:buNone/>
                      </a:pPr>
                      <a:r>
                        <a:rPr b="1" lang="es" sz="900">
                          <a:highlight>
                            <a:srgbClr val="FFFFFF"/>
                          </a:highlight>
                        </a:rPr>
                        <a:t>LLF+HLF</a:t>
                      </a:r>
                      <a:endParaRPr b="1" sz="900">
                        <a:highlight>
                          <a:srgbClr val="FFFFFF"/>
                        </a:highlight>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66600">
                <a:tc>
                  <a:txBody>
                    <a:bodyPr>
                      <a:noAutofit/>
                    </a:bodyPr>
                    <a:lstStyle/>
                    <a:p>
                      <a:pPr indent="0" lvl="0" marL="0" rtl="0" algn="l">
                        <a:lnSpc>
                          <a:spcPct val="115000"/>
                        </a:lnSpc>
                        <a:spcBef>
                          <a:spcPts val="900"/>
                        </a:spcBef>
                        <a:spcAft>
                          <a:spcPts val="0"/>
                        </a:spcAft>
                        <a:buNone/>
                      </a:pPr>
                      <a:r>
                        <a:rPr lang="es" sz="900">
                          <a:highlight>
                            <a:srgbClr val="FFFFFF"/>
                          </a:highlight>
                        </a:rPr>
                        <a:t>NN</a:t>
                      </a:r>
                      <a:endParaRPr sz="900">
                        <a:highlight>
                          <a:srgbClr val="FFFFFF"/>
                        </a:highlight>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900"/>
                        </a:spcBef>
                        <a:spcAft>
                          <a:spcPts val="0"/>
                        </a:spcAft>
                        <a:buNone/>
                      </a:pPr>
                      <a:r>
                        <a:rPr lang="es" sz="900">
                          <a:highlight>
                            <a:srgbClr val="FFFFFF"/>
                          </a:highlight>
                        </a:rPr>
                        <a:t>0.6539</a:t>
                      </a:r>
                      <a:endParaRPr sz="900">
                        <a:highlight>
                          <a:srgbClr val="FFFFFF"/>
                        </a:highlight>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900"/>
                        </a:spcBef>
                        <a:spcAft>
                          <a:spcPts val="0"/>
                        </a:spcAft>
                        <a:buNone/>
                      </a:pPr>
                      <a:r>
                        <a:rPr lang="es" sz="900">
                          <a:highlight>
                            <a:srgbClr val="FFFFFF"/>
                          </a:highlight>
                        </a:rPr>
                        <a:t>0.716</a:t>
                      </a:r>
                      <a:endParaRPr sz="900">
                        <a:highlight>
                          <a:srgbClr val="FFFFFF"/>
                        </a:highlight>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900"/>
                        </a:spcBef>
                        <a:spcAft>
                          <a:spcPts val="0"/>
                        </a:spcAft>
                        <a:buNone/>
                      </a:pPr>
                      <a:r>
                        <a:rPr lang="es" sz="900">
                          <a:highlight>
                            <a:srgbClr val="FFFFFF"/>
                          </a:highlight>
                        </a:rPr>
                        <a:t>0.7252</a:t>
                      </a:r>
                      <a:endParaRPr sz="900">
                        <a:highlight>
                          <a:srgbClr val="FFFFFF"/>
                        </a:highlight>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66600">
                <a:tc>
                  <a:txBody>
                    <a:bodyPr>
                      <a:noAutofit/>
                    </a:bodyPr>
                    <a:lstStyle/>
                    <a:p>
                      <a:pPr indent="0" lvl="0" marL="0" rtl="0" algn="l">
                        <a:lnSpc>
                          <a:spcPct val="115000"/>
                        </a:lnSpc>
                        <a:spcBef>
                          <a:spcPts val="900"/>
                        </a:spcBef>
                        <a:spcAft>
                          <a:spcPts val="0"/>
                        </a:spcAft>
                        <a:buNone/>
                      </a:pPr>
                      <a:r>
                        <a:rPr lang="es" sz="900">
                          <a:highlight>
                            <a:srgbClr val="FFFFFF"/>
                          </a:highlight>
                        </a:rPr>
                        <a:t>DNN</a:t>
                      </a:r>
                      <a:endParaRPr sz="900">
                        <a:highlight>
                          <a:srgbClr val="FFFFFF"/>
                        </a:highlight>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900"/>
                        </a:spcBef>
                        <a:spcAft>
                          <a:spcPts val="0"/>
                        </a:spcAft>
                        <a:buNone/>
                      </a:pPr>
                      <a:r>
                        <a:rPr lang="es" sz="900">
                          <a:highlight>
                            <a:srgbClr val="FFFFFF"/>
                          </a:highlight>
                        </a:rPr>
                        <a:t>0.6918</a:t>
                      </a:r>
                      <a:endParaRPr sz="900">
                        <a:highlight>
                          <a:srgbClr val="FFFFFF"/>
                        </a:highlight>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900"/>
                        </a:spcBef>
                        <a:spcAft>
                          <a:spcPts val="0"/>
                        </a:spcAft>
                        <a:buNone/>
                      </a:pPr>
                      <a:r>
                        <a:rPr lang="es" sz="900">
                          <a:highlight>
                            <a:srgbClr val="FFFFFF"/>
                          </a:highlight>
                        </a:rPr>
                        <a:t>0.7120</a:t>
                      </a:r>
                      <a:endParaRPr sz="900">
                        <a:highlight>
                          <a:srgbClr val="FFFFFF"/>
                        </a:highlight>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900"/>
                        </a:spcBef>
                        <a:spcAft>
                          <a:spcPts val="0"/>
                        </a:spcAft>
                        <a:buNone/>
                      </a:pPr>
                      <a:r>
                        <a:rPr lang="es" sz="900">
                          <a:highlight>
                            <a:srgbClr val="FFFFFF"/>
                          </a:highlight>
                        </a:rPr>
                        <a:t>0.7493</a:t>
                      </a:r>
                      <a:endParaRPr sz="900">
                        <a:highlight>
                          <a:srgbClr val="FFFFFF"/>
                        </a:highlight>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270" name="Google Shape;270;p31"/>
          <p:cNvSpPr/>
          <p:nvPr/>
        </p:nvSpPr>
        <p:spPr>
          <a:xfrm>
            <a:off x="2497350" y="1519875"/>
            <a:ext cx="414300" cy="223200"/>
          </a:xfrm>
          <a:prstGeom prst="right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1"/>
          <p:cNvSpPr/>
          <p:nvPr/>
        </p:nvSpPr>
        <p:spPr>
          <a:xfrm>
            <a:off x="134325" y="1939313"/>
            <a:ext cx="2799900" cy="474600"/>
          </a:xfrm>
          <a:prstGeom prst="roundRect">
            <a:avLst>
              <a:gd fmla="val 50000" name="adj"/>
            </a:avLst>
          </a:prstGeom>
          <a:solidFill>
            <a:schemeClr val="accent2"/>
          </a:solidFill>
          <a:ln cap="flat" cmpd="sng" w="9525">
            <a:solidFill>
              <a:schemeClr val="accent5"/>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s" sz="1200">
                <a:solidFill>
                  <a:srgbClr val="FFFFFF"/>
                </a:solidFill>
              </a:rPr>
              <a:t>¿ Qué significan estos números?</a:t>
            </a:r>
            <a:endParaRPr b="1" sz="1200">
              <a:solidFill>
                <a:srgbClr val="FFFFFF"/>
              </a:solidFill>
            </a:endParaRPr>
          </a:p>
        </p:txBody>
      </p:sp>
      <p:sp>
        <p:nvSpPr>
          <p:cNvPr id="272" name="Google Shape;272;p31"/>
          <p:cNvSpPr/>
          <p:nvPr/>
        </p:nvSpPr>
        <p:spPr>
          <a:xfrm>
            <a:off x="319900" y="2528250"/>
            <a:ext cx="4992300" cy="425100"/>
          </a:xfrm>
          <a:prstGeom prst="roundRect">
            <a:avLst>
              <a:gd fmla="val 16667" name="adj"/>
            </a:avLst>
          </a:prstGeom>
          <a:solidFill>
            <a:srgbClr val="00BFA5"/>
          </a:solidFill>
          <a:ln cap="flat" cmpd="sng" w="9525">
            <a:solidFill>
              <a:srgbClr val="1A998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rgbClr val="FFFFFF"/>
                </a:solidFill>
              </a:rPr>
              <a:t>La red neuronal superficial (NN) no es capaz de "descubrir" los HLF con base en los LLF.</a:t>
            </a:r>
            <a:endParaRPr sz="1200">
              <a:solidFill>
                <a:srgbClr val="FFFFFF"/>
              </a:solidFill>
            </a:endParaRPr>
          </a:p>
        </p:txBody>
      </p:sp>
      <p:cxnSp>
        <p:nvCxnSpPr>
          <p:cNvPr id="273" name="Google Shape;273;p31"/>
          <p:cNvCxnSpPr>
            <a:stCxn id="272" idx="1"/>
            <a:endCxn id="271" idx="1"/>
          </p:cNvCxnSpPr>
          <p:nvPr/>
        </p:nvCxnSpPr>
        <p:spPr>
          <a:xfrm rot="10800000">
            <a:off x="134200" y="2176500"/>
            <a:ext cx="185700" cy="564300"/>
          </a:xfrm>
          <a:prstGeom prst="curvedConnector3">
            <a:avLst>
              <a:gd fmla="val 132202" name="adj1"/>
            </a:avLst>
          </a:prstGeom>
          <a:noFill/>
          <a:ln cap="flat" cmpd="sng" w="28575">
            <a:solidFill>
              <a:schemeClr val="accent2"/>
            </a:solidFill>
            <a:prstDash val="solid"/>
            <a:round/>
            <a:headEnd len="med" w="med" type="triangle"/>
            <a:tailEnd len="med" w="med" type="none"/>
          </a:ln>
        </p:spPr>
      </p:cxnSp>
      <p:sp>
        <p:nvSpPr>
          <p:cNvPr id="274" name="Google Shape;274;p31"/>
          <p:cNvSpPr/>
          <p:nvPr/>
        </p:nvSpPr>
        <p:spPr>
          <a:xfrm>
            <a:off x="280600" y="3067675"/>
            <a:ext cx="5070900" cy="425100"/>
          </a:xfrm>
          <a:prstGeom prst="roundRect">
            <a:avLst>
              <a:gd fmla="val 16667" name="adj"/>
            </a:avLst>
          </a:prstGeom>
          <a:solidFill>
            <a:srgbClr val="00BFA5"/>
          </a:solidFill>
          <a:ln cap="flat" cmpd="sng" w="9525">
            <a:solidFill>
              <a:srgbClr val="1A998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rgbClr val="FFFFFF"/>
                </a:solidFill>
              </a:rPr>
              <a:t>HLF no recogen toda la información del dataset original.</a:t>
            </a:r>
            <a:endParaRPr sz="1200">
              <a:solidFill>
                <a:srgbClr val="FFFFFF"/>
              </a:solidFill>
            </a:endParaRPr>
          </a:p>
        </p:txBody>
      </p:sp>
      <p:cxnSp>
        <p:nvCxnSpPr>
          <p:cNvPr id="275" name="Google Shape;275;p31"/>
          <p:cNvCxnSpPr>
            <a:stCxn id="272" idx="1"/>
            <a:endCxn id="274" idx="1"/>
          </p:cNvCxnSpPr>
          <p:nvPr/>
        </p:nvCxnSpPr>
        <p:spPr>
          <a:xfrm flipH="1">
            <a:off x="280600" y="2740800"/>
            <a:ext cx="39300" cy="539400"/>
          </a:xfrm>
          <a:prstGeom prst="curvedConnector3">
            <a:avLst>
              <a:gd fmla="val 705916" name="adj1"/>
            </a:avLst>
          </a:prstGeom>
          <a:noFill/>
          <a:ln cap="flat" cmpd="sng" w="28575">
            <a:solidFill>
              <a:schemeClr val="accent2"/>
            </a:solidFill>
            <a:prstDash val="solid"/>
            <a:round/>
            <a:headEnd len="med" w="med" type="none"/>
            <a:tailEnd len="med" w="med" type="triangle"/>
          </a:ln>
        </p:spPr>
      </p:cxnSp>
      <p:sp>
        <p:nvSpPr>
          <p:cNvPr id="276" name="Google Shape;276;p31"/>
          <p:cNvSpPr/>
          <p:nvPr/>
        </p:nvSpPr>
        <p:spPr>
          <a:xfrm>
            <a:off x="280600" y="3607100"/>
            <a:ext cx="5070900" cy="425100"/>
          </a:xfrm>
          <a:prstGeom prst="roundRect">
            <a:avLst>
              <a:gd fmla="val 16667" name="adj"/>
            </a:avLst>
          </a:prstGeom>
          <a:solidFill>
            <a:srgbClr val="00BFA5"/>
          </a:solidFill>
          <a:ln cap="flat" cmpd="sng" w="9525">
            <a:solidFill>
              <a:srgbClr val="1A998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s" sz="1050">
                <a:solidFill>
                  <a:srgbClr val="FFFFFF"/>
                </a:solidFill>
              </a:rPr>
              <a:t> La diferencia de desempeño entre la red neuronal con LLF y HLF no es tan grande (2%) </a:t>
            </a:r>
            <a:endParaRPr sz="1200">
              <a:solidFill>
                <a:srgbClr val="FFFFFF"/>
              </a:solidFill>
            </a:endParaRPr>
          </a:p>
        </p:txBody>
      </p:sp>
      <p:sp>
        <p:nvSpPr>
          <p:cNvPr id="277" name="Google Shape;277;p31"/>
          <p:cNvSpPr/>
          <p:nvPr/>
        </p:nvSpPr>
        <p:spPr>
          <a:xfrm>
            <a:off x="1620550" y="4146525"/>
            <a:ext cx="2391000" cy="839700"/>
          </a:xfrm>
          <a:prstGeom prst="roundRect">
            <a:avLst>
              <a:gd fmla="val 16667" name="adj"/>
            </a:avLst>
          </a:prstGeom>
          <a:solidFill>
            <a:srgbClr val="00BFA5"/>
          </a:solidFill>
          <a:ln cap="flat" cmpd="sng" w="9525">
            <a:solidFill>
              <a:srgbClr val="1A998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s" sz="1200">
                <a:solidFill>
                  <a:srgbClr val="FFFFFF"/>
                </a:solidFill>
              </a:rPr>
              <a:t>Las redes neuronales profundas (DNN) son capaces de extraer los HLF de los datos brutos</a:t>
            </a:r>
            <a:r>
              <a:rPr lang="es" sz="1050">
                <a:solidFill>
                  <a:srgbClr val="FFFFFF"/>
                </a:solidFill>
              </a:rPr>
              <a:t>.</a:t>
            </a:r>
            <a:endParaRPr sz="1200">
              <a:solidFill>
                <a:srgbClr val="FFFFFF"/>
              </a:solidFill>
            </a:endParaRPr>
          </a:p>
        </p:txBody>
      </p:sp>
      <p:cxnSp>
        <p:nvCxnSpPr>
          <p:cNvPr id="278" name="Google Shape;278;p31"/>
          <p:cNvCxnSpPr>
            <a:endCxn id="276" idx="1"/>
          </p:cNvCxnSpPr>
          <p:nvPr/>
        </p:nvCxnSpPr>
        <p:spPr>
          <a:xfrm rot="5400000">
            <a:off x="-38150" y="3490400"/>
            <a:ext cx="648000" cy="10500"/>
          </a:xfrm>
          <a:prstGeom prst="curvedConnector4">
            <a:avLst>
              <a:gd fmla="val 33600" name="adj1"/>
              <a:gd fmla="val 2367857" name="adj2"/>
            </a:avLst>
          </a:prstGeom>
          <a:noFill/>
          <a:ln cap="flat" cmpd="sng" w="28575">
            <a:solidFill>
              <a:schemeClr val="accent2"/>
            </a:solidFill>
            <a:prstDash val="solid"/>
            <a:round/>
            <a:headEnd len="med" w="med" type="none"/>
            <a:tailEnd len="med" w="med" type="triangle"/>
          </a:ln>
        </p:spPr>
      </p:cxnSp>
      <p:cxnSp>
        <p:nvCxnSpPr>
          <p:cNvPr id="279" name="Google Shape;279;p31"/>
          <p:cNvCxnSpPr>
            <a:stCxn id="276" idx="1"/>
            <a:endCxn id="277" idx="1"/>
          </p:cNvCxnSpPr>
          <p:nvPr/>
        </p:nvCxnSpPr>
        <p:spPr>
          <a:xfrm>
            <a:off x="280600" y="3819650"/>
            <a:ext cx="1340100" cy="746700"/>
          </a:xfrm>
          <a:prstGeom prst="curvedConnector3">
            <a:avLst>
              <a:gd fmla="val -7458" name="adj1"/>
            </a:avLst>
          </a:prstGeom>
          <a:noFill/>
          <a:ln cap="flat" cmpd="sng" w="38100">
            <a:solidFill>
              <a:schemeClr val="accent2"/>
            </a:solidFill>
            <a:prstDash val="solid"/>
            <a:round/>
            <a:headEnd len="med" w="med" type="none"/>
            <a:tailEnd len="med" w="med" type="triangle"/>
          </a:ln>
        </p:spPr>
      </p:cxnSp>
      <p:pic>
        <p:nvPicPr>
          <p:cNvPr id="280" name="Google Shape;280;p31"/>
          <p:cNvPicPr preferRelativeResize="0"/>
          <p:nvPr/>
        </p:nvPicPr>
        <p:blipFill>
          <a:blip r:embed="rId3">
            <a:alphaModFix/>
          </a:blip>
          <a:stretch>
            <a:fillRect/>
          </a:stretch>
        </p:blipFill>
        <p:spPr>
          <a:xfrm>
            <a:off x="5636350" y="849450"/>
            <a:ext cx="3449799" cy="1871075"/>
          </a:xfrm>
          <a:prstGeom prst="rect">
            <a:avLst/>
          </a:prstGeom>
          <a:noFill/>
          <a:ln>
            <a:noFill/>
          </a:ln>
        </p:spPr>
      </p:pic>
      <p:sp>
        <p:nvSpPr>
          <p:cNvPr id="281" name="Google Shape;281;p31"/>
          <p:cNvSpPr txBox="1"/>
          <p:nvPr/>
        </p:nvSpPr>
        <p:spPr>
          <a:xfrm>
            <a:off x="5735350" y="490925"/>
            <a:ext cx="3018000" cy="2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t>RED NEURONAL SUPERFICIAL</a:t>
            </a:r>
            <a:endParaRPr b="1"/>
          </a:p>
        </p:txBody>
      </p:sp>
      <p:pic>
        <p:nvPicPr>
          <p:cNvPr id="282" name="Google Shape;282;p31"/>
          <p:cNvPicPr preferRelativeResize="0"/>
          <p:nvPr/>
        </p:nvPicPr>
        <p:blipFill>
          <a:blip r:embed="rId4">
            <a:alphaModFix/>
          </a:blip>
          <a:stretch>
            <a:fillRect/>
          </a:stretch>
        </p:blipFill>
        <p:spPr>
          <a:xfrm>
            <a:off x="5636350" y="3044049"/>
            <a:ext cx="3344624" cy="1942177"/>
          </a:xfrm>
          <a:prstGeom prst="rect">
            <a:avLst/>
          </a:prstGeom>
          <a:noFill/>
          <a:ln>
            <a:noFill/>
          </a:ln>
        </p:spPr>
      </p:pic>
      <p:sp>
        <p:nvSpPr>
          <p:cNvPr id="283" name="Google Shape;283;p31"/>
          <p:cNvSpPr txBox="1"/>
          <p:nvPr/>
        </p:nvSpPr>
        <p:spPr>
          <a:xfrm>
            <a:off x="5746563" y="2720520"/>
            <a:ext cx="3124200" cy="3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t>RED NEURONAL PROFUNDA</a:t>
            </a:r>
            <a:endParaRPr b="1"/>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32"/>
          <p:cNvSpPr txBox="1"/>
          <p:nvPr>
            <p:ph type="title"/>
          </p:nvPr>
        </p:nvSpPr>
        <p:spPr>
          <a:xfrm>
            <a:off x="170025" y="63850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000000"/>
                </a:solidFill>
              </a:rPr>
              <a:t>Sin embargo...</a:t>
            </a:r>
            <a:endParaRPr/>
          </a:p>
        </p:txBody>
      </p:sp>
      <p:sp>
        <p:nvSpPr>
          <p:cNvPr id="289" name="Google Shape;289;p32"/>
          <p:cNvSpPr txBox="1"/>
          <p:nvPr/>
        </p:nvSpPr>
        <p:spPr>
          <a:xfrm>
            <a:off x="2848050" y="688625"/>
            <a:ext cx="5961900" cy="103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666666"/>
                </a:solidFill>
              </a:rPr>
              <a:t>En este trabajo apenas se empiezan a notar estos patrones, esto debido a que no se han utilizado todas las instancias disponibles 700.000 vs 11.000.000 y el estudio sobre los </a:t>
            </a:r>
            <a:r>
              <a:rPr lang="es" sz="1200">
                <a:solidFill>
                  <a:srgbClr val="666666"/>
                </a:solidFill>
              </a:rPr>
              <a:t>hiper parámetros</a:t>
            </a:r>
            <a:r>
              <a:rPr lang="es" sz="1200">
                <a:solidFill>
                  <a:srgbClr val="666666"/>
                </a:solidFill>
              </a:rPr>
              <a:t> de regularización no se ha hecho exhaustivamente.</a:t>
            </a:r>
            <a:endParaRPr sz="1200">
              <a:solidFill>
                <a:srgbClr val="666666"/>
              </a:solidFill>
            </a:endParaRPr>
          </a:p>
        </p:txBody>
      </p:sp>
      <p:sp>
        <p:nvSpPr>
          <p:cNvPr id="290" name="Google Shape;290;p32"/>
          <p:cNvSpPr txBox="1"/>
          <p:nvPr/>
        </p:nvSpPr>
        <p:spPr>
          <a:xfrm>
            <a:off x="170025" y="1549425"/>
            <a:ext cx="2359200" cy="6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t>En un trabajo más completo y cuidadoso:</a:t>
            </a:r>
            <a:endParaRPr b="1"/>
          </a:p>
        </p:txBody>
      </p:sp>
      <p:pic>
        <p:nvPicPr>
          <p:cNvPr id="291" name="Google Shape;291;p32"/>
          <p:cNvPicPr preferRelativeResize="0"/>
          <p:nvPr/>
        </p:nvPicPr>
        <p:blipFill>
          <a:blip r:embed="rId3">
            <a:alphaModFix/>
          </a:blip>
          <a:stretch>
            <a:fillRect/>
          </a:stretch>
        </p:blipFill>
        <p:spPr>
          <a:xfrm>
            <a:off x="2319475" y="1672900"/>
            <a:ext cx="6766676" cy="965975"/>
          </a:xfrm>
          <a:prstGeom prst="rect">
            <a:avLst/>
          </a:prstGeom>
          <a:noFill/>
          <a:ln>
            <a:noFill/>
          </a:ln>
        </p:spPr>
      </p:pic>
      <p:pic>
        <p:nvPicPr>
          <p:cNvPr id="292" name="Google Shape;292;p32"/>
          <p:cNvPicPr preferRelativeResize="0"/>
          <p:nvPr/>
        </p:nvPicPr>
        <p:blipFill>
          <a:blip r:embed="rId4">
            <a:alphaModFix/>
          </a:blip>
          <a:stretch>
            <a:fillRect/>
          </a:stretch>
        </p:blipFill>
        <p:spPr>
          <a:xfrm>
            <a:off x="3505663" y="2681400"/>
            <a:ext cx="2663230" cy="2398575"/>
          </a:xfrm>
          <a:prstGeom prst="rect">
            <a:avLst/>
          </a:prstGeom>
          <a:noFill/>
          <a:ln>
            <a:noFill/>
          </a:ln>
        </p:spPr>
      </p:pic>
      <p:pic>
        <p:nvPicPr>
          <p:cNvPr id="293" name="Google Shape;293;p32"/>
          <p:cNvPicPr preferRelativeResize="0"/>
          <p:nvPr/>
        </p:nvPicPr>
        <p:blipFill>
          <a:blip r:embed="rId5">
            <a:alphaModFix/>
          </a:blip>
          <a:stretch>
            <a:fillRect/>
          </a:stretch>
        </p:blipFill>
        <p:spPr>
          <a:xfrm>
            <a:off x="6313725" y="2638875"/>
            <a:ext cx="2690749" cy="2441101"/>
          </a:xfrm>
          <a:prstGeom prst="rect">
            <a:avLst/>
          </a:prstGeom>
          <a:noFill/>
          <a:ln>
            <a:noFill/>
          </a:ln>
        </p:spPr>
      </p:pic>
      <p:pic>
        <p:nvPicPr>
          <p:cNvPr id="294" name="Google Shape;294;p32"/>
          <p:cNvPicPr preferRelativeResize="0"/>
          <p:nvPr/>
        </p:nvPicPr>
        <p:blipFill>
          <a:blip r:embed="rId6">
            <a:alphaModFix/>
          </a:blip>
          <a:stretch>
            <a:fillRect/>
          </a:stretch>
        </p:blipFill>
        <p:spPr>
          <a:xfrm>
            <a:off x="53125" y="3104913"/>
            <a:ext cx="3307700" cy="1360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33"/>
          <p:cNvSpPr txBox="1"/>
          <p:nvPr>
            <p:ph type="title"/>
          </p:nvPr>
        </p:nvSpPr>
        <p:spPr>
          <a:xfrm>
            <a:off x="3172050" y="7341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000000"/>
                </a:solidFill>
              </a:rPr>
              <a:t>Conclusiones</a:t>
            </a:r>
            <a:endParaRPr/>
          </a:p>
        </p:txBody>
      </p:sp>
      <p:sp>
        <p:nvSpPr>
          <p:cNvPr id="300" name="Google Shape;300;p33"/>
          <p:cNvSpPr txBox="1"/>
          <p:nvPr/>
        </p:nvSpPr>
        <p:spPr>
          <a:xfrm>
            <a:off x="1021050" y="1312425"/>
            <a:ext cx="7101900" cy="32871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1100"/>
              </a:spcBef>
              <a:spcAft>
                <a:spcPts val="0"/>
              </a:spcAft>
              <a:buClr>
                <a:srgbClr val="666666"/>
              </a:buClr>
              <a:buSzPts val="1100"/>
              <a:buAutoNum type="arabicPeriod"/>
            </a:pPr>
            <a:r>
              <a:rPr lang="es" sz="1100">
                <a:solidFill>
                  <a:srgbClr val="666666"/>
                </a:solidFill>
                <a:highlight>
                  <a:srgbClr val="FFFFFF"/>
                </a:highlight>
              </a:rPr>
              <a:t>En física de partículas el uso de redes neuronales superficiales se viene implementando con el objetivo de realizar tareas de clasificación de Señal vs Background.</a:t>
            </a:r>
            <a:endParaRPr sz="1100">
              <a:solidFill>
                <a:srgbClr val="666666"/>
              </a:solidFill>
              <a:highlight>
                <a:srgbClr val="FFFFFF"/>
              </a:highlight>
            </a:endParaRPr>
          </a:p>
          <a:p>
            <a:pPr indent="0" lvl="0" marL="0" rtl="0" algn="l">
              <a:lnSpc>
                <a:spcPct val="100000"/>
              </a:lnSpc>
              <a:spcBef>
                <a:spcPts val="1100"/>
              </a:spcBef>
              <a:spcAft>
                <a:spcPts val="0"/>
              </a:spcAft>
              <a:buNone/>
            </a:pPr>
            <a:r>
              <a:t/>
            </a:r>
            <a:endParaRPr sz="1100">
              <a:solidFill>
                <a:srgbClr val="666666"/>
              </a:solidFill>
              <a:highlight>
                <a:srgbClr val="FFFFFF"/>
              </a:highlight>
            </a:endParaRPr>
          </a:p>
          <a:p>
            <a:pPr indent="-298450" lvl="0" marL="457200" rtl="0" algn="l">
              <a:lnSpc>
                <a:spcPct val="100000"/>
              </a:lnSpc>
              <a:spcBef>
                <a:spcPts val="1100"/>
              </a:spcBef>
              <a:spcAft>
                <a:spcPts val="0"/>
              </a:spcAft>
              <a:buClr>
                <a:srgbClr val="666666"/>
              </a:buClr>
              <a:buSzPts val="1100"/>
              <a:buAutoNum type="arabicPeriod"/>
            </a:pPr>
            <a:r>
              <a:rPr lang="es" sz="1100">
                <a:solidFill>
                  <a:srgbClr val="666666"/>
                </a:solidFill>
                <a:highlight>
                  <a:srgbClr val="FFFFFF"/>
                </a:highlight>
              </a:rPr>
              <a:t>Debido a las limitaciones de las redes neuronales superficiales se construyen características de alto nivel, que son combinaciones no-lineales de los datos brutos, con el objetivo de "guiar" las redes neuronales.</a:t>
            </a:r>
            <a:endParaRPr sz="1100">
              <a:solidFill>
                <a:srgbClr val="666666"/>
              </a:solidFill>
              <a:highlight>
                <a:srgbClr val="FFFFFF"/>
              </a:highlight>
            </a:endParaRPr>
          </a:p>
          <a:p>
            <a:pPr indent="0" lvl="0" marL="0" rtl="0" algn="l">
              <a:lnSpc>
                <a:spcPct val="100000"/>
              </a:lnSpc>
              <a:spcBef>
                <a:spcPts val="1100"/>
              </a:spcBef>
              <a:spcAft>
                <a:spcPts val="0"/>
              </a:spcAft>
              <a:buNone/>
            </a:pPr>
            <a:r>
              <a:t/>
            </a:r>
            <a:endParaRPr sz="1100">
              <a:solidFill>
                <a:srgbClr val="666666"/>
              </a:solidFill>
              <a:highlight>
                <a:srgbClr val="FFFFFF"/>
              </a:highlight>
            </a:endParaRPr>
          </a:p>
          <a:p>
            <a:pPr indent="-298450" lvl="0" marL="457200" rtl="0" algn="l">
              <a:lnSpc>
                <a:spcPct val="100000"/>
              </a:lnSpc>
              <a:spcBef>
                <a:spcPts val="1100"/>
              </a:spcBef>
              <a:spcAft>
                <a:spcPts val="0"/>
              </a:spcAft>
              <a:buClr>
                <a:srgbClr val="666666"/>
              </a:buClr>
              <a:buSzPts val="1100"/>
              <a:buAutoNum type="arabicPeriod"/>
            </a:pPr>
            <a:r>
              <a:rPr lang="es" sz="1100">
                <a:solidFill>
                  <a:srgbClr val="666666"/>
                </a:solidFill>
                <a:highlight>
                  <a:srgbClr val="FFFFFF"/>
                </a:highlight>
              </a:rPr>
              <a:t>El análisis que acabamos de hacer muestra que estas limitaciones pueden superarse gracias al uso de redes neuronales profundas (gracias a los recientes desarrollos como la solución del problema del gradiente desvaneciente, entre otros), estas redes entonces pueden ser utilizadas en tareas complejas de clasificación sin la asistencia de características de alto nivel.</a:t>
            </a:r>
            <a:endParaRPr sz="1100">
              <a:solidFill>
                <a:srgbClr val="666666"/>
              </a:solidFill>
              <a:highlight>
                <a:srgbClr val="FFFFFF"/>
              </a:highlight>
            </a:endParaRPr>
          </a:p>
          <a:p>
            <a:pPr indent="0" lvl="0" marL="0" rtl="0" algn="l">
              <a:lnSpc>
                <a:spcPct val="100000"/>
              </a:lnSpc>
              <a:spcBef>
                <a:spcPts val="1100"/>
              </a:spcBef>
              <a:spcAft>
                <a:spcPts val="0"/>
              </a:spcAft>
              <a:buNone/>
            </a:pPr>
            <a:r>
              <a:t/>
            </a:r>
            <a:endParaRPr sz="1100">
              <a:solidFill>
                <a:srgbClr val="666666"/>
              </a:solidFill>
              <a:highlight>
                <a:srgbClr val="FFFFFF"/>
              </a:highlight>
            </a:endParaRPr>
          </a:p>
          <a:p>
            <a:pPr indent="-298450" lvl="0" marL="457200" rtl="0" algn="l">
              <a:lnSpc>
                <a:spcPct val="100000"/>
              </a:lnSpc>
              <a:spcBef>
                <a:spcPts val="1100"/>
              </a:spcBef>
              <a:spcAft>
                <a:spcPts val="0"/>
              </a:spcAft>
              <a:buClr>
                <a:srgbClr val="666666"/>
              </a:buClr>
              <a:buSzPts val="1100"/>
              <a:buAutoNum type="arabicPeriod"/>
            </a:pPr>
            <a:r>
              <a:rPr lang="es" sz="1100">
                <a:solidFill>
                  <a:srgbClr val="666666"/>
                </a:solidFill>
                <a:highlight>
                  <a:srgbClr val="FFFFFF"/>
                </a:highlight>
              </a:rPr>
              <a:t>Este puede ser el comienzo de un nuevo paradigma en física de partículas experimental, en el cual el ML con DNN permita el descubrimiento de partículas exóticas debido a un mejor aprovechamiento de los datos entregados por los detectores en los colisionadores.</a:t>
            </a:r>
            <a:endParaRPr sz="1100">
              <a:solidFill>
                <a:srgbClr val="666666"/>
              </a:solidFill>
              <a:highlight>
                <a:srgbClr val="FFFFFF"/>
              </a:highlight>
            </a:endParaRPr>
          </a:p>
          <a:p>
            <a:pPr indent="0" lvl="0" marL="0" rtl="0" algn="l">
              <a:lnSpc>
                <a:spcPct val="115000"/>
              </a:lnSpc>
              <a:spcBef>
                <a:spcPts val="1100"/>
              </a:spcBef>
              <a:spcAft>
                <a:spcPts val="0"/>
              </a:spcAft>
              <a:buNone/>
            </a:pPr>
            <a:r>
              <a:t/>
            </a:r>
            <a:endParaRPr sz="1050">
              <a:highlight>
                <a:srgbClr val="FFFFFF"/>
              </a:highlight>
            </a:endParaRPr>
          </a:p>
          <a:p>
            <a:pPr indent="0" lvl="0" marL="0" rtl="0" algn="l">
              <a:lnSpc>
                <a:spcPct val="115000"/>
              </a:lnSpc>
              <a:spcBef>
                <a:spcPts val="1100"/>
              </a:spcBef>
              <a:spcAft>
                <a:spcPts val="0"/>
              </a:spcAft>
              <a:buNone/>
            </a:pPr>
            <a:r>
              <a:t/>
            </a:r>
            <a:endParaRPr sz="1050">
              <a:highlight>
                <a:srgbClr val="FFFFFF"/>
              </a:highlight>
            </a:endParaRPr>
          </a:p>
          <a:p>
            <a:pPr indent="0" lvl="0" marL="0" rtl="0" algn="l">
              <a:spcBef>
                <a:spcPts val="0"/>
              </a:spcBef>
              <a:spcAft>
                <a:spcPts val="0"/>
              </a:spcAft>
              <a:buNone/>
            </a:pPr>
            <a:r>
              <a:t/>
            </a:r>
            <a:endParaRPr sz="1200">
              <a:solidFill>
                <a:srgbClr val="666666"/>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3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4800">
                <a:solidFill>
                  <a:srgbClr val="000000"/>
                </a:solidFill>
              </a:rPr>
              <a:t>Gracias.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35"/>
          <p:cNvSpPr txBox="1"/>
          <p:nvPr>
            <p:ph type="ctrTitle"/>
          </p:nvPr>
        </p:nvSpPr>
        <p:spPr>
          <a:xfrm>
            <a:off x="727950" y="642325"/>
            <a:ext cx="7688100" cy="52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rgbClr val="000000"/>
                </a:solidFill>
              </a:rPr>
              <a:t>Bibliografía.</a:t>
            </a:r>
            <a:endParaRPr sz="2400"/>
          </a:p>
        </p:txBody>
      </p:sp>
      <p:sp>
        <p:nvSpPr>
          <p:cNvPr id="311" name="Google Shape;311;p35"/>
          <p:cNvSpPr txBox="1"/>
          <p:nvPr/>
        </p:nvSpPr>
        <p:spPr>
          <a:xfrm>
            <a:off x="1041450" y="1251875"/>
            <a:ext cx="7454400" cy="22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100"/>
              <a:t>[1] Observation of a new boson at a mass of 125 GeV with the CMS experiment at the LHC, CMS Collaboration.</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s" sz="1100"/>
              <a:t>[2] Observation of a new particle in the search for the Standard Model Higgs boson with the ATLAS detector at the LHC, ATLAS Collaboration.</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s" sz="1100"/>
              <a:t>[3] Searching for Exotic Particles in High-Energy Physics with Deep Learning, P. Baldi, P. Sadowski and D. Whiteson.</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s" sz="1100"/>
              <a:t>[4] www.tensorflow.org</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s" sz="1100"/>
              <a:t>[5] Search for a vector-like quark T decaying into top+Higgs in single production mode in full hadronic final state using CMS data collected at 8 TeV, José David Ruiz.</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s" sz="1100"/>
              <a:t>[6] Search for a multi-Higgs-boson cascade in WWbb events with the ATLAS detector in pp collisions at </a:t>
            </a:r>
            <a:r>
              <a:rPr lang="es" sz="1100">
                <a:solidFill>
                  <a:srgbClr val="FFFFFF"/>
                </a:solidFill>
              </a:rPr>
              <a:t>ps = 8 TeV.</a:t>
            </a:r>
            <a:endParaRPr sz="1100">
              <a:solidFill>
                <a:srgbClr val="FFFFFF"/>
              </a:solidFill>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81" name="Shape 181"/>
        <p:cNvGrpSpPr/>
        <p:nvPr/>
      </p:nvGrpSpPr>
      <p:grpSpPr>
        <a:xfrm>
          <a:off x="0" y="0"/>
          <a:ext cx="0" cy="0"/>
          <a:chOff x="0" y="0"/>
          <a:chExt cx="0" cy="0"/>
        </a:xfrm>
      </p:grpSpPr>
      <p:sp>
        <p:nvSpPr>
          <p:cNvPr id="182" name="Google Shape;182;p19"/>
          <p:cNvSpPr txBox="1"/>
          <p:nvPr/>
        </p:nvSpPr>
        <p:spPr>
          <a:xfrm>
            <a:off x="1308150" y="1318650"/>
            <a:ext cx="71100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600">
                <a:solidFill>
                  <a:srgbClr val="FFFFFF"/>
                </a:solidFill>
                <a:latin typeface="Raleway"/>
                <a:ea typeface="Raleway"/>
                <a:cs typeface="Raleway"/>
                <a:sym typeface="Raleway"/>
              </a:rPr>
              <a:t>Contenidos.</a:t>
            </a:r>
            <a:endParaRPr b="1" sz="2600">
              <a:solidFill>
                <a:srgbClr val="FFFFFF"/>
              </a:solidFill>
              <a:latin typeface="Raleway"/>
              <a:ea typeface="Raleway"/>
              <a:cs typeface="Raleway"/>
              <a:sym typeface="Raleway"/>
            </a:endParaRPr>
          </a:p>
        </p:txBody>
      </p:sp>
      <p:sp>
        <p:nvSpPr>
          <p:cNvPr id="183" name="Google Shape;183;p19"/>
          <p:cNvSpPr txBox="1"/>
          <p:nvPr/>
        </p:nvSpPr>
        <p:spPr>
          <a:xfrm>
            <a:off x="1046475" y="2347650"/>
            <a:ext cx="6377400" cy="1461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AutoNum type="arabicPeriod"/>
            </a:pPr>
            <a:r>
              <a:rPr b="1" lang="es">
                <a:solidFill>
                  <a:srgbClr val="FFFFFF"/>
                </a:solidFill>
              </a:rPr>
              <a:t>Motivación.</a:t>
            </a:r>
            <a:endParaRPr b="1">
              <a:solidFill>
                <a:srgbClr val="FFFFFF"/>
              </a:solidFill>
            </a:endParaRPr>
          </a:p>
          <a:p>
            <a:pPr indent="0" lvl="0" marL="0" rtl="0" algn="l">
              <a:spcBef>
                <a:spcPts val="0"/>
              </a:spcBef>
              <a:spcAft>
                <a:spcPts val="0"/>
              </a:spcAft>
              <a:buNone/>
            </a:pPr>
            <a:r>
              <a:t/>
            </a:r>
            <a:endParaRPr b="1">
              <a:solidFill>
                <a:srgbClr val="FFFFFF"/>
              </a:solidFill>
            </a:endParaRPr>
          </a:p>
          <a:p>
            <a:pPr indent="-317500" lvl="0" marL="457200" rtl="0" algn="l">
              <a:lnSpc>
                <a:spcPct val="200000"/>
              </a:lnSpc>
              <a:spcBef>
                <a:spcPts val="0"/>
              </a:spcBef>
              <a:spcAft>
                <a:spcPts val="0"/>
              </a:spcAft>
              <a:buClr>
                <a:srgbClr val="FFFFFF"/>
              </a:buClr>
              <a:buSzPts val="1400"/>
              <a:buAutoNum type="arabicPeriod"/>
            </a:pPr>
            <a:r>
              <a:rPr b="1" lang="es">
                <a:solidFill>
                  <a:srgbClr val="FFFFFF"/>
                </a:solidFill>
              </a:rPr>
              <a:t>Problema.</a:t>
            </a:r>
            <a:endParaRPr b="1">
              <a:solidFill>
                <a:srgbClr val="FFFFFF"/>
              </a:solidFill>
            </a:endParaRPr>
          </a:p>
          <a:p>
            <a:pPr indent="-317500" lvl="0" marL="457200" rtl="0" algn="l">
              <a:lnSpc>
                <a:spcPct val="200000"/>
              </a:lnSpc>
              <a:spcBef>
                <a:spcPts val="0"/>
              </a:spcBef>
              <a:spcAft>
                <a:spcPts val="0"/>
              </a:spcAft>
              <a:buClr>
                <a:srgbClr val="FFFFFF"/>
              </a:buClr>
              <a:buSzPts val="1400"/>
              <a:buAutoNum type="arabicPeriod"/>
            </a:pPr>
            <a:r>
              <a:rPr b="1" lang="es">
                <a:solidFill>
                  <a:srgbClr val="FFFFFF"/>
                </a:solidFill>
              </a:rPr>
              <a:t>Marco conceptual.</a:t>
            </a:r>
            <a:endParaRPr b="1">
              <a:solidFill>
                <a:srgbClr val="FFFFFF"/>
              </a:solidFill>
            </a:endParaRPr>
          </a:p>
          <a:p>
            <a:pPr indent="-317500" lvl="0" marL="457200" rtl="0" algn="l">
              <a:lnSpc>
                <a:spcPct val="200000"/>
              </a:lnSpc>
              <a:spcBef>
                <a:spcPts val="0"/>
              </a:spcBef>
              <a:spcAft>
                <a:spcPts val="0"/>
              </a:spcAft>
              <a:buClr>
                <a:srgbClr val="FFFFFF"/>
              </a:buClr>
              <a:buSzPts val="1400"/>
              <a:buAutoNum type="arabicPeriod"/>
            </a:pPr>
            <a:r>
              <a:rPr b="1" lang="es">
                <a:solidFill>
                  <a:srgbClr val="FFFFFF"/>
                </a:solidFill>
              </a:rPr>
              <a:t>Implementación</a:t>
            </a:r>
            <a:r>
              <a:rPr b="1" lang="es">
                <a:solidFill>
                  <a:srgbClr val="FFFFFF"/>
                </a:solidFill>
              </a:rPr>
              <a:t> computacional.</a:t>
            </a:r>
            <a:endParaRPr b="1">
              <a:solidFill>
                <a:srgbClr val="FFFFFF"/>
              </a:solidFill>
            </a:endParaRPr>
          </a:p>
          <a:p>
            <a:pPr indent="-317500" lvl="0" marL="457200" rtl="0" algn="l">
              <a:lnSpc>
                <a:spcPct val="200000"/>
              </a:lnSpc>
              <a:spcBef>
                <a:spcPts val="0"/>
              </a:spcBef>
              <a:spcAft>
                <a:spcPts val="0"/>
              </a:spcAft>
              <a:buClr>
                <a:srgbClr val="FFFFFF"/>
              </a:buClr>
              <a:buSzPts val="1400"/>
              <a:buAutoNum type="arabicPeriod"/>
            </a:pPr>
            <a:r>
              <a:rPr b="1" lang="es">
                <a:solidFill>
                  <a:srgbClr val="FFFFFF"/>
                </a:solidFill>
              </a:rPr>
              <a:t>Resultados y conclusiones.</a:t>
            </a:r>
            <a:endParaRPr b="1">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Motivación.</a:t>
            </a:r>
            <a:endParaRPr/>
          </a:p>
        </p:txBody>
      </p:sp>
      <p:sp>
        <p:nvSpPr>
          <p:cNvPr id="189" name="Google Shape;189;p20"/>
          <p:cNvSpPr txBox="1"/>
          <p:nvPr>
            <p:ph idx="1" type="body"/>
          </p:nvPr>
        </p:nvSpPr>
        <p:spPr>
          <a:xfrm>
            <a:off x="729525" y="2078875"/>
            <a:ext cx="7688700" cy="13269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b="1" lang="es" sz="1100"/>
              <a:t>Colisionadores como LHC generan una cantidad abrumadora de datos cada segundo.  (1 Petabyte/s)</a:t>
            </a:r>
            <a:endParaRPr b="1" sz="1100"/>
          </a:p>
          <a:p>
            <a:pPr indent="-298450" lvl="0" marL="457200" rtl="0" algn="l">
              <a:spcBef>
                <a:spcPts val="0"/>
              </a:spcBef>
              <a:spcAft>
                <a:spcPts val="0"/>
              </a:spcAft>
              <a:buSzPts val="1100"/>
              <a:buChar char="●"/>
            </a:pPr>
            <a:r>
              <a:rPr b="1" lang="es" sz="1100"/>
              <a:t>El objetivo es hacer tareas de clasificación con estos datos, por ejemplo señal vs background ( S vs B).</a:t>
            </a:r>
            <a:endParaRPr b="1" sz="1100"/>
          </a:p>
          <a:p>
            <a:pPr indent="-298450" lvl="0" marL="457200" rtl="0" algn="l">
              <a:spcBef>
                <a:spcPts val="0"/>
              </a:spcBef>
              <a:spcAft>
                <a:spcPts val="0"/>
              </a:spcAft>
              <a:buSzPts val="1100"/>
              <a:buChar char="●"/>
            </a:pPr>
            <a:r>
              <a:rPr b="1" lang="es" sz="1100"/>
              <a:t>Actualmente se hace ML en estos datos utilizando distintos métodos.</a:t>
            </a:r>
            <a:endParaRPr b="1" sz="1100"/>
          </a:p>
          <a:p>
            <a:pPr indent="-298450" lvl="0" marL="457200" rtl="0" algn="l">
              <a:spcBef>
                <a:spcPts val="0"/>
              </a:spcBef>
              <a:spcAft>
                <a:spcPts val="0"/>
              </a:spcAft>
              <a:buSzPts val="1100"/>
              <a:buChar char="●"/>
            </a:pPr>
            <a:r>
              <a:rPr b="1" lang="es" sz="1100"/>
              <a:t>Las DNN han alcanzado un pico de popularidad debido a los últimos desarrollos y a su gran precisión.</a:t>
            </a:r>
            <a:endParaRPr b="1" sz="1100"/>
          </a:p>
          <a:p>
            <a:pPr indent="0" lvl="0" marL="0" rtl="0" algn="l">
              <a:spcBef>
                <a:spcPts val="1600"/>
              </a:spcBef>
              <a:spcAft>
                <a:spcPts val="0"/>
              </a:spcAft>
              <a:buNone/>
            </a:pPr>
            <a:r>
              <a:t/>
            </a:r>
            <a:endParaRPr sz="1100"/>
          </a:p>
          <a:p>
            <a:pPr indent="0" lvl="0" marL="0" rtl="0" algn="l">
              <a:spcBef>
                <a:spcPts val="1600"/>
              </a:spcBef>
              <a:spcAft>
                <a:spcPts val="1600"/>
              </a:spcAft>
              <a:buNone/>
            </a:pPr>
            <a:r>
              <a:t/>
            </a:r>
            <a:endParaRPr sz="1100"/>
          </a:p>
        </p:txBody>
      </p:sp>
      <p:pic>
        <p:nvPicPr>
          <p:cNvPr descr="shutterstock_429987889_edited.jpg" id="190" name="Google Shape;190;p20"/>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Problema a resolver</a:t>
            </a:r>
            <a:endParaRPr/>
          </a:p>
        </p:txBody>
      </p:sp>
      <p:sp>
        <p:nvSpPr>
          <p:cNvPr id="196" name="Google Shape;196;p21"/>
          <p:cNvSpPr/>
          <p:nvPr/>
        </p:nvSpPr>
        <p:spPr>
          <a:xfrm>
            <a:off x="14007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rgbClr val="FFFFFF"/>
              </a:solidFill>
            </a:endParaRPr>
          </a:p>
        </p:txBody>
      </p:sp>
      <p:sp>
        <p:nvSpPr>
          <p:cNvPr id="197" name="Google Shape;197;p21"/>
          <p:cNvSpPr txBox="1"/>
          <p:nvPr>
            <p:ph idx="1" type="body"/>
          </p:nvPr>
        </p:nvSpPr>
        <p:spPr>
          <a:xfrm>
            <a:off x="1847712" y="2073775"/>
            <a:ext cx="65703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s" sz="2400"/>
              <a:t>¿ Qué pueden aportar y cómo se desempeñan las redes neuronales profundas (DNN), respecto a otros métodos de entrenamiento, en el procesamiento de datos (clasificación S vs B) provenientes de detectores como CMS en LHC?</a:t>
            </a:r>
            <a:endParaRPr b="1"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201" name="Shape 201"/>
        <p:cNvGrpSpPr/>
        <p:nvPr/>
      </p:nvGrpSpPr>
      <p:grpSpPr>
        <a:xfrm>
          <a:off x="0" y="0"/>
          <a:ext cx="0" cy="0"/>
          <a:chOff x="0" y="0"/>
          <a:chExt cx="0" cy="0"/>
        </a:xfrm>
      </p:grpSpPr>
      <p:sp>
        <p:nvSpPr>
          <p:cNvPr id="202" name="Google Shape;202;p22"/>
          <p:cNvSpPr txBox="1"/>
          <p:nvPr>
            <p:ph type="title"/>
          </p:nvPr>
        </p:nvSpPr>
        <p:spPr>
          <a:xfrm>
            <a:off x="3049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400"/>
              <a:t>CMS en el LHC.</a:t>
            </a:r>
            <a:endParaRPr sz="2400"/>
          </a:p>
        </p:txBody>
      </p:sp>
      <p:sp>
        <p:nvSpPr>
          <p:cNvPr id="203" name="Google Shape;203;p22"/>
          <p:cNvSpPr txBox="1"/>
          <p:nvPr>
            <p:ph idx="4294967295" type="body"/>
          </p:nvPr>
        </p:nvSpPr>
        <p:spPr>
          <a:xfrm>
            <a:off x="368475" y="1854025"/>
            <a:ext cx="4285800" cy="2533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200">
                <a:solidFill>
                  <a:srgbClr val="FFFFFF"/>
                </a:solidFill>
              </a:rPr>
              <a:t>El LHC es el acelerador y colisionador de hadrones más energético y de mayor tamaño operado actualmente por CERN. Tiene 27 km de circunferencia y hasta 7 TeV de energía por partícula por haz.</a:t>
            </a:r>
            <a:endParaRPr sz="1200">
              <a:solidFill>
                <a:srgbClr val="FFFFFF"/>
              </a:solidFill>
            </a:endParaRPr>
          </a:p>
          <a:p>
            <a:pPr indent="0" lvl="0" marL="0" rtl="0" algn="just">
              <a:spcBef>
                <a:spcPts val="1600"/>
              </a:spcBef>
              <a:spcAft>
                <a:spcPts val="0"/>
              </a:spcAft>
              <a:buNone/>
            </a:pPr>
            <a:r>
              <a:rPr lang="es" sz="1200">
                <a:solidFill>
                  <a:srgbClr val="FFFFFF"/>
                </a:solidFill>
              </a:rPr>
              <a:t>Túnel excavado entre 50 y 150 m de profundidad bajo tierra y antiguamente utilizado por LEP.</a:t>
            </a:r>
            <a:endParaRPr sz="1200">
              <a:solidFill>
                <a:srgbClr val="FFFFFF"/>
              </a:solidFill>
            </a:endParaRPr>
          </a:p>
          <a:p>
            <a:pPr indent="0" lvl="0" marL="0" rtl="0" algn="just">
              <a:spcBef>
                <a:spcPts val="1600"/>
              </a:spcBef>
              <a:spcAft>
                <a:spcPts val="0"/>
              </a:spcAft>
              <a:buNone/>
            </a:pPr>
            <a:r>
              <a:rPr lang="es" sz="1200">
                <a:solidFill>
                  <a:srgbClr val="FFFFFF"/>
                </a:solidFill>
              </a:rPr>
              <a:t>En el anillo principal están ubicados 4 experimentos principales: ATLAS, CMS, LHCb, ALICE.</a:t>
            </a:r>
            <a:endParaRPr sz="1200">
              <a:solidFill>
                <a:srgbClr val="FFFFFF"/>
              </a:solidFill>
            </a:endParaRPr>
          </a:p>
          <a:p>
            <a:pPr indent="0" lvl="0" marL="0" rtl="0" algn="just">
              <a:spcBef>
                <a:spcPts val="1600"/>
              </a:spcBef>
              <a:spcAft>
                <a:spcPts val="0"/>
              </a:spcAft>
              <a:buNone/>
            </a:pPr>
            <a:r>
              <a:rPr lang="es" sz="1200">
                <a:solidFill>
                  <a:srgbClr val="FFFFFF"/>
                </a:solidFill>
              </a:rPr>
              <a:t>El anillo principal está formado con 2090 imanes de 15 m de largo capaces de producir campos dipolares de 8,33 T.</a:t>
            </a:r>
            <a:endParaRPr sz="1200">
              <a:solidFill>
                <a:srgbClr val="FFFFFF"/>
              </a:solidFill>
            </a:endParaRPr>
          </a:p>
          <a:p>
            <a:pPr indent="0" lvl="0" marL="0" rtl="0" algn="just">
              <a:spcBef>
                <a:spcPts val="1600"/>
              </a:spcBef>
              <a:spcAft>
                <a:spcPts val="1600"/>
              </a:spcAft>
              <a:buNone/>
            </a:pPr>
            <a:r>
              <a:t/>
            </a:r>
            <a:endParaRPr sz="1200">
              <a:solidFill>
                <a:srgbClr val="FFFFFF"/>
              </a:solidFill>
            </a:endParaRPr>
          </a:p>
        </p:txBody>
      </p:sp>
      <p:pic>
        <p:nvPicPr>
          <p:cNvPr id="204" name="Google Shape;204;p22"/>
          <p:cNvPicPr preferRelativeResize="0"/>
          <p:nvPr/>
        </p:nvPicPr>
        <p:blipFill>
          <a:blip r:embed="rId3">
            <a:alphaModFix/>
          </a:blip>
          <a:stretch>
            <a:fillRect/>
          </a:stretch>
        </p:blipFill>
        <p:spPr>
          <a:xfrm>
            <a:off x="4654275" y="1295975"/>
            <a:ext cx="3823951" cy="3091549"/>
          </a:xfrm>
          <a:prstGeom prst="rect">
            <a:avLst/>
          </a:prstGeom>
          <a:noFill/>
          <a:ln>
            <a:noFill/>
          </a:ln>
        </p:spPr>
      </p:pic>
      <p:sp>
        <p:nvSpPr>
          <p:cNvPr id="205" name="Google Shape;205;p22"/>
          <p:cNvSpPr txBox="1"/>
          <p:nvPr/>
        </p:nvSpPr>
        <p:spPr>
          <a:xfrm>
            <a:off x="304950" y="304075"/>
            <a:ext cx="5686500" cy="6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3600">
                <a:solidFill>
                  <a:srgbClr val="FFFFFF"/>
                </a:solidFill>
              </a:rPr>
              <a:t>Marco conceptual.</a:t>
            </a:r>
            <a:endParaRPr b="1" sz="36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23"/>
          <p:cNvSpPr txBox="1"/>
          <p:nvPr>
            <p:ph type="title"/>
          </p:nvPr>
        </p:nvSpPr>
        <p:spPr>
          <a:xfrm>
            <a:off x="730725" y="1318650"/>
            <a:ext cx="40035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Compact Muon Solenoid</a:t>
            </a:r>
            <a:endParaRPr b="0"/>
          </a:p>
        </p:txBody>
      </p:sp>
      <p:sp>
        <p:nvSpPr>
          <p:cNvPr id="211" name="Google Shape;211;p23"/>
          <p:cNvSpPr txBox="1"/>
          <p:nvPr>
            <p:ph idx="1" type="body"/>
          </p:nvPr>
        </p:nvSpPr>
        <p:spPr>
          <a:xfrm>
            <a:off x="721225" y="2434125"/>
            <a:ext cx="3119100" cy="2089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100"/>
              <a:t>Es por tamaño el segundo experimento más grande del LHC.</a:t>
            </a:r>
            <a:endParaRPr sz="1100"/>
          </a:p>
          <a:p>
            <a:pPr indent="0" lvl="0" marL="0" rtl="0" algn="just">
              <a:spcBef>
                <a:spcPts val="1600"/>
              </a:spcBef>
              <a:spcAft>
                <a:spcPts val="0"/>
              </a:spcAft>
              <a:buNone/>
            </a:pPr>
            <a:r>
              <a:rPr lang="es" sz="1100"/>
              <a:t>Es el experimento más pesado (14000 Ton) y la colaboración cuento con alrededor de 3500 personas.</a:t>
            </a:r>
            <a:endParaRPr sz="1100"/>
          </a:p>
          <a:p>
            <a:pPr indent="0" lvl="0" marL="0" rtl="0" algn="just">
              <a:spcBef>
                <a:spcPts val="1600"/>
              </a:spcBef>
              <a:spcAft>
                <a:spcPts val="0"/>
              </a:spcAft>
              <a:buNone/>
            </a:pPr>
            <a:r>
              <a:rPr lang="es" sz="1100"/>
              <a:t>El tamaño del detector es de aproximadamente  15 m de diámetro por 28.7 de largo.</a:t>
            </a:r>
            <a:endParaRPr sz="1100"/>
          </a:p>
          <a:p>
            <a:pPr indent="0" lvl="0" marL="0" rtl="0" algn="l">
              <a:spcBef>
                <a:spcPts val="1600"/>
              </a:spcBef>
              <a:spcAft>
                <a:spcPts val="1600"/>
              </a:spcAft>
              <a:buNone/>
            </a:pPr>
            <a:r>
              <a:t/>
            </a:r>
            <a:endParaRPr sz="1100"/>
          </a:p>
        </p:txBody>
      </p:sp>
      <p:sp>
        <p:nvSpPr>
          <p:cNvPr id="212" name="Google Shape;212;p23"/>
          <p:cNvSpPr txBox="1"/>
          <p:nvPr/>
        </p:nvSpPr>
        <p:spPr>
          <a:xfrm>
            <a:off x="4511675" y="1451250"/>
            <a:ext cx="3642900" cy="22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t>Cuenta con 6 sistemas de principales:</a:t>
            </a:r>
            <a:endParaRPr b="1"/>
          </a:p>
          <a:p>
            <a:pPr indent="0" lvl="0" marL="0" rtl="0" algn="l">
              <a:spcBef>
                <a:spcPts val="0"/>
              </a:spcBef>
              <a:spcAft>
                <a:spcPts val="0"/>
              </a:spcAft>
              <a:buNone/>
            </a:pPr>
            <a:r>
              <a:t/>
            </a:r>
            <a:endParaRPr b="1"/>
          </a:p>
          <a:p>
            <a:pPr indent="-298450" lvl="0" marL="457200" rtl="0" algn="l">
              <a:spcBef>
                <a:spcPts val="0"/>
              </a:spcBef>
              <a:spcAft>
                <a:spcPts val="0"/>
              </a:spcAft>
              <a:buClr>
                <a:srgbClr val="666666"/>
              </a:buClr>
              <a:buSzPts val="1100"/>
              <a:buChar char="●"/>
            </a:pPr>
            <a:r>
              <a:rPr lang="es" sz="1100">
                <a:solidFill>
                  <a:srgbClr val="666666"/>
                </a:solidFill>
              </a:rPr>
              <a:t>Solenoide superconductor y yuntas de retorno de hierro.</a:t>
            </a:r>
            <a:endParaRPr sz="1100">
              <a:solidFill>
                <a:srgbClr val="666666"/>
              </a:solidFill>
            </a:endParaRPr>
          </a:p>
          <a:p>
            <a:pPr indent="-298450" lvl="0" marL="457200" rtl="0" algn="l">
              <a:spcBef>
                <a:spcPts val="0"/>
              </a:spcBef>
              <a:spcAft>
                <a:spcPts val="0"/>
              </a:spcAft>
              <a:buClr>
                <a:srgbClr val="666666"/>
              </a:buClr>
              <a:buSzPts val="1100"/>
              <a:buChar char="●"/>
            </a:pPr>
            <a:r>
              <a:rPr lang="es" sz="1100">
                <a:solidFill>
                  <a:srgbClr val="666666"/>
                </a:solidFill>
              </a:rPr>
              <a:t>Rastreador de silicio.</a:t>
            </a:r>
            <a:endParaRPr sz="1100">
              <a:solidFill>
                <a:srgbClr val="666666"/>
              </a:solidFill>
            </a:endParaRPr>
          </a:p>
          <a:p>
            <a:pPr indent="-298450" lvl="0" marL="457200" rtl="0" algn="l">
              <a:spcBef>
                <a:spcPts val="0"/>
              </a:spcBef>
              <a:spcAft>
                <a:spcPts val="0"/>
              </a:spcAft>
              <a:buClr>
                <a:srgbClr val="666666"/>
              </a:buClr>
              <a:buSzPts val="1100"/>
              <a:buChar char="●"/>
            </a:pPr>
            <a:r>
              <a:rPr lang="es" sz="1100">
                <a:solidFill>
                  <a:srgbClr val="666666"/>
                </a:solidFill>
              </a:rPr>
              <a:t>Calorímetro electromagnético ECAL.</a:t>
            </a:r>
            <a:endParaRPr sz="1100">
              <a:solidFill>
                <a:srgbClr val="666666"/>
              </a:solidFill>
            </a:endParaRPr>
          </a:p>
          <a:p>
            <a:pPr indent="-298450" lvl="0" marL="457200" rtl="0" algn="l">
              <a:spcBef>
                <a:spcPts val="0"/>
              </a:spcBef>
              <a:spcAft>
                <a:spcPts val="0"/>
              </a:spcAft>
              <a:buClr>
                <a:srgbClr val="666666"/>
              </a:buClr>
              <a:buSzPts val="1100"/>
              <a:buChar char="●"/>
            </a:pPr>
            <a:r>
              <a:rPr lang="es" sz="1100">
                <a:solidFill>
                  <a:srgbClr val="666666"/>
                </a:solidFill>
              </a:rPr>
              <a:t>Calorímetro hadrónico HCAL.</a:t>
            </a:r>
            <a:endParaRPr sz="1100">
              <a:solidFill>
                <a:srgbClr val="666666"/>
              </a:solidFill>
            </a:endParaRPr>
          </a:p>
          <a:p>
            <a:pPr indent="-298450" lvl="0" marL="457200" rtl="0" algn="l">
              <a:spcBef>
                <a:spcPts val="0"/>
              </a:spcBef>
              <a:spcAft>
                <a:spcPts val="0"/>
              </a:spcAft>
              <a:buClr>
                <a:srgbClr val="666666"/>
              </a:buClr>
              <a:buSzPts val="1100"/>
              <a:buChar char="●"/>
            </a:pPr>
            <a:r>
              <a:rPr lang="es" sz="1100">
                <a:solidFill>
                  <a:srgbClr val="666666"/>
                </a:solidFill>
              </a:rPr>
              <a:t>Cámaras de muones.</a:t>
            </a:r>
            <a:endParaRPr sz="1100">
              <a:solidFill>
                <a:srgbClr val="666666"/>
              </a:solidFill>
            </a:endParaRPr>
          </a:p>
          <a:p>
            <a:pPr indent="0" lvl="0" marL="0" rtl="0" algn="l">
              <a:spcBef>
                <a:spcPts val="0"/>
              </a:spcBef>
              <a:spcAft>
                <a:spcPts val="0"/>
              </a:spcAft>
              <a:buNone/>
            </a:pPr>
            <a:r>
              <a:t/>
            </a:r>
            <a:endParaRPr>
              <a:solidFill>
                <a:srgbClr val="666666"/>
              </a:solidFill>
            </a:endParaRPr>
          </a:p>
          <a:p>
            <a:pPr indent="0" lvl="0" marL="0" rtl="0" algn="l">
              <a:spcBef>
                <a:spcPts val="0"/>
              </a:spcBef>
              <a:spcAft>
                <a:spcPts val="0"/>
              </a:spcAft>
              <a:buNone/>
            </a:pPr>
            <a:r>
              <a:rPr b="1" lang="es"/>
              <a:t>Sistema de filtrado de datos ( Trigger system):</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s" sz="1100">
                <a:solidFill>
                  <a:srgbClr val="666666"/>
                </a:solidFill>
              </a:rPr>
              <a:t>Dividido en 2 etapas, un L1 Trigger y un High Level Trigger (HLT).</a:t>
            </a:r>
            <a:r>
              <a:rPr lang="es">
                <a:solidFill>
                  <a:srgbClr val="666666"/>
                </a:solidFill>
              </a:rPr>
              <a:t> </a:t>
            </a:r>
            <a:endParaRPr>
              <a:solidFill>
                <a:srgbClr val="666666"/>
              </a:solidFill>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pic>
        <p:nvPicPr>
          <p:cNvPr id="217" name="Google Shape;217;p24"/>
          <p:cNvPicPr preferRelativeResize="0"/>
          <p:nvPr/>
        </p:nvPicPr>
        <p:blipFill>
          <a:blip r:embed="rId3">
            <a:alphaModFix/>
          </a:blip>
          <a:stretch>
            <a:fillRect/>
          </a:stretch>
        </p:blipFill>
        <p:spPr>
          <a:xfrm>
            <a:off x="1494450" y="662775"/>
            <a:ext cx="6155103" cy="434807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25"/>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000000"/>
                </a:solidFill>
              </a:rPr>
              <a:t>Modelo y dataset</a:t>
            </a:r>
            <a:endParaRPr/>
          </a:p>
        </p:txBody>
      </p:sp>
      <p:sp>
        <p:nvSpPr>
          <p:cNvPr id="223" name="Google Shape;223;p25"/>
          <p:cNvSpPr txBox="1"/>
          <p:nvPr>
            <p:ph idx="1" type="body"/>
          </p:nvPr>
        </p:nvSpPr>
        <p:spPr>
          <a:xfrm>
            <a:off x="2480100" y="1376900"/>
            <a:ext cx="61878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200"/>
              <a:t>El modelo se compone SM + un doblete de Higgs adicional que tiene dos  bosones pesados y cargados H</a:t>
            </a:r>
            <a:r>
              <a:rPr baseline="30000" lang="es" sz="1200"/>
              <a:t>±</a:t>
            </a:r>
            <a:r>
              <a:rPr lang="es" sz="1200"/>
              <a:t>  y un estado neutral más pesado H</a:t>
            </a:r>
            <a:r>
              <a:rPr baseline="30000" lang="es" sz="1200"/>
              <a:t>0</a:t>
            </a:r>
            <a:r>
              <a:rPr lang="es" sz="1200"/>
              <a:t>, el bosón ya descubierto se llama h</a:t>
            </a:r>
            <a:r>
              <a:rPr baseline="30000" lang="es" sz="1200"/>
              <a:t>0</a:t>
            </a:r>
            <a:r>
              <a:rPr lang="es" sz="1200"/>
              <a:t>.</a:t>
            </a:r>
            <a:endParaRPr sz="1200"/>
          </a:p>
        </p:txBody>
      </p:sp>
      <p:pic>
        <p:nvPicPr>
          <p:cNvPr id="224" name="Google Shape;224;p25"/>
          <p:cNvPicPr preferRelativeResize="0"/>
          <p:nvPr/>
        </p:nvPicPr>
        <p:blipFill>
          <a:blip r:embed="rId3">
            <a:alphaModFix/>
          </a:blip>
          <a:stretch>
            <a:fillRect/>
          </a:stretch>
        </p:blipFill>
        <p:spPr>
          <a:xfrm>
            <a:off x="5962750" y="1821075"/>
            <a:ext cx="3070426" cy="3105225"/>
          </a:xfrm>
          <a:prstGeom prst="rect">
            <a:avLst/>
          </a:prstGeom>
          <a:noFill/>
          <a:ln>
            <a:noFill/>
          </a:ln>
        </p:spPr>
      </p:pic>
      <p:sp>
        <p:nvSpPr>
          <p:cNvPr id="225" name="Google Shape;225;p25"/>
          <p:cNvSpPr txBox="1"/>
          <p:nvPr/>
        </p:nvSpPr>
        <p:spPr>
          <a:xfrm>
            <a:off x="4738450" y="2201550"/>
            <a:ext cx="1224300" cy="7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t>      </a:t>
            </a:r>
            <a:r>
              <a:rPr b="1" lang="es"/>
              <a:t>Señal</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s"/>
              <a:t>Background</a:t>
            </a:r>
            <a:endParaRPr b="1"/>
          </a:p>
        </p:txBody>
      </p:sp>
      <p:sp>
        <p:nvSpPr>
          <p:cNvPr id="226" name="Google Shape;226;p25"/>
          <p:cNvSpPr/>
          <p:nvPr/>
        </p:nvSpPr>
        <p:spPr>
          <a:xfrm>
            <a:off x="6002375" y="2353050"/>
            <a:ext cx="533100" cy="177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5"/>
          <p:cNvSpPr/>
          <p:nvPr/>
        </p:nvSpPr>
        <p:spPr>
          <a:xfrm>
            <a:off x="6002375" y="4205050"/>
            <a:ext cx="533100" cy="177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5"/>
          <p:cNvSpPr txBox="1"/>
          <p:nvPr/>
        </p:nvSpPr>
        <p:spPr>
          <a:xfrm>
            <a:off x="265925" y="2677225"/>
            <a:ext cx="4126800" cy="7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100">
                <a:solidFill>
                  <a:srgbClr val="666666"/>
                </a:solidFill>
              </a:rPr>
              <a:t>Normalmente se utiliza el método cinemático de la masa invariante para clasificar los eventos, este se basa en el hecho de que si una partícula A decae en un par de partículas B y C, se debe cumplir que:</a:t>
            </a:r>
            <a:endParaRPr sz="1100">
              <a:solidFill>
                <a:srgbClr val="666666"/>
              </a:solidFill>
            </a:endParaRPr>
          </a:p>
        </p:txBody>
      </p:sp>
      <p:pic>
        <p:nvPicPr>
          <p:cNvPr id="229" name="Google Shape;229;p25"/>
          <p:cNvPicPr preferRelativeResize="0"/>
          <p:nvPr/>
        </p:nvPicPr>
        <p:blipFill>
          <a:blip r:embed="rId4">
            <a:alphaModFix/>
          </a:blip>
          <a:stretch>
            <a:fillRect/>
          </a:stretch>
        </p:blipFill>
        <p:spPr>
          <a:xfrm>
            <a:off x="265925" y="3578050"/>
            <a:ext cx="4741876" cy="335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26"/>
          <p:cNvSpPr txBox="1"/>
          <p:nvPr>
            <p:ph idx="1" type="body"/>
          </p:nvPr>
        </p:nvSpPr>
        <p:spPr>
          <a:xfrm>
            <a:off x="243000" y="1230600"/>
            <a:ext cx="5346900" cy="137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400"/>
              <a:t>Dataset</a:t>
            </a:r>
            <a:endParaRPr b="1" sz="1400"/>
          </a:p>
          <a:p>
            <a:pPr indent="-298450" lvl="0" marL="457200" rtl="0" algn="l">
              <a:spcBef>
                <a:spcPts val="1600"/>
              </a:spcBef>
              <a:spcAft>
                <a:spcPts val="0"/>
              </a:spcAft>
              <a:buSzPts val="1100"/>
              <a:buAutoNum type="arabicPeriod"/>
            </a:pPr>
            <a:r>
              <a:rPr lang="es" sz="1100"/>
              <a:t>11 Millones de instancias (eventos) cada uno con 29 atributos, el archivo csv es de aproximadamente 8 GB,</a:t>
            </a:r>
            <a:endParaRPr sz="1100"/>
          </a:p>
          <a:p>
            <a:pPr indent="-298450" lvl="0" marL="457200" rtl="0" algn="l">
              <a:spcBef>
                <a:spcPts val="0"/>
              </a:spcBef>
              <a:spcAft>
                <a:spcPts val="0"/>
              </a:spcAft>
              <a:buSzPts val="1100"/>
              <a:buAutoNum type="arabicPeriod"/>
            </a:pPr>
            <a:r>
              <a:rPr lang="es" sz="1100"/>
              <a:t>Estos datos han sido generados utilizando simulaciones de MonteCarlo utilizando el generador de eventos MADGRAPH5 asumiendo una energía de colisión en el centro de masa de 8 TeV, el proceso de hadronización ha sido simulado con el software PYTHIA y la respuesta del detector con DELPHES</a:t>
            </a:r>
            <a:endParaRPr sz="1100"/>
          </a:p>
          <a:p>
            <a:pPr indent="-298450" lvl="0" marL="457200" rtl="0" algn="l">
              <a:spcBef>
                <a:spcPts val="0"/>
              </a:spcBef>
              <a:spcAft>
                <a:spcPts val="0"/>
              </a:spcAft>
              <a:buSzPts val="1100"/>
              <a:buAutoNum type="arabicPeriod"/>
            </a:pPr>
            <a:r>
              <a:rPr lang="es" sz="1100"/>
              <a:t>En este caso m(</a:t>
            </a:r>
            <a:r>
              <a:rPr lang="es" sz="1200"/>
              <a:t>H</a:t>
            </a:r>
            <a:r>
              <a:rPr baseline="30000" lang="es" sz="1200"/>
              <a:t>±</a:t>
            </a:r>
            <a:r>
              <a:rPr lang="es" sz="1100"/>
              <a:t>)=425 GeV y m(</a:t>
            </a:r>
            <a:r>
              <a:rPr lang="es" sz="1200"/>
              <a:t>H</a:t>
            </a:r>
            <a:r>
              <a:rPr baseline="30000" lang="es" sz="1200"/>
              <a:t>0</a:t>
            </a:r>
            <a:r>
              <a:rPr lang="es" sz="1100"/>
              <a:t>)=325 GeV.</a:t>
            </a:r>
            <a:endParaRPr sz="1100"/>
          </a:p>
        </p:txBody>
      </p:sp>
      <p:pic>
        <p:nvPicPr>
          <p:cNvPr id="235" name="Google Shape;235;p26"/>
          <p:cNvPicPr preferRelativeResize="0"/>
          <p:nvPr/>
        </p:nvPicPr>
        <p:blipFill>
          <a:blip r:embed="rId3">
            <a:alphaModFix/>
          </a:blip>
          <a:stretch>
            <a:fillRect/>
          </a:stretch>
        </p:blipFill>
        <p:spPr>
          <a:xfrm>
            <a:off x="130413" y="3600450"/>
            <a:ext cx="8883174" cy="1419350"/>
          </a:xfrm>
          <a:prstGeom prst="rect">
            <a:avLst/>
          </a:prstGeom>
          <a:noFill/>
          <a:ln>
            <a:noFill/>
          </a:ln>
        </p:spPr>
      </p:pic>
      <p:sp>
        <p:nvSpPr>
          <p:cNvPr id="236" name="Google Shape;236;p26"/>
          <p:cNvSpPr txBox="1"/>
          <p:nvPr/>
        </p:nvSpPr>
        <p:spPr>
          <a:xfrm>
            <a:off x="5589900" y="1304975"/>
            <a:ext cx="3294300" cy="18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t>Label:</a:t>
            </a:r>
            <a:endParaRPr b="1"/>
          </a:p>
          <a:p>
            <a:pPr indent="0" lvl="0" marL="0" rtl="0" algn="l">
              <a:spcBef>
                <a:spcPts val="0"/>
              </a:spcBef>
              <a:spcAft>
                <a:spcPts val="0"/>
              </a:spcAft>
              <a:buNone/>
            </a:pPr>
            <a:r>
              <a:rPr lang="es" sz="1200">
                <a:solidFill>
                  <a:srgbClr val="666666"/>
                </a:solidFill>
              </a:rPr>
              <a:t>1 Señal y 0 Background.</a:t>
            </a:r>
            <a:endParaRPr sz="1200">
              <a:solidFill>
                <a:srgbClr val="666666"/>
              </a:solidFill>
            </a:endParaRPr>
          </a:p>
          <a:p>
            <a:pPr indent="0" lvl="0" marL="0" rtl="0" algn="l">
              <a:spcBef>
                <a:spcPts val="0"/>
              </a:spcBef>
              <a:spcAft>
                <a:spcPts val="0"/>
              </a:spcAft>
              <a:buNone/>
            </a:pPr>
            <a:r>
              <a:t/>
            </a:r>
            <a:endParaRPr/>
          </a:p>
          <a:p>
            <a:pPr indent="0" lvl="0" marL="0" rtl="0" algn="l">
              <a:spcBef>
                <a:spcPts val="0"/>
              </a:spcBef>
              <a:spcAft>
                <a:spcPts val="0"/>
              </a:spcAft>
              <a:buNone/>
            </a:pPr>
            <a:r>
              <a:rPr b="1" lang="es"/>
              <a:t>Low Level Features (LLF):</a:t>
            </a:r>
            <a:endParaRPr b="1"/>
          </a:p>
          <a:p>
            <a:pPr indent="0" lvl="0" marL="0" rtl="0" algn="l">
              <a:spcBef>
                <a:spcPts val="0"/>
              </a:spcBef>
              <a:spcAft>
                <a:spcPts val="0"/>
              </a:spcAft>
              <a:buNone/>
            </a:pPr>
            <a:r>
              <a:rPr b="1" lang="es" sz="1200">
                <a:solidFill>
                  <a:srgbClr val="666666"/>
                </a:solidFill>
              </a:rPr>
              <a:t>21</a:t>
            </a:r>
            <a:r>
              <a:rPr lang="es" sz="1200">
                <a:solidFill>
                  <a:srgbClr val="666666"/>
                </a:solidFill>
              </a:rPr>
              <a:t>, </a:t>
            </a:r>
            <a:r>
              <a:rPr lang="es" sz="1200">
                <a:solidFill>
                  <a:srgbClr val="666666"/>
                </a:solidFill>
              </a:rPr>
              <a:t>medidos directamente por el detector.</a:t>
            </a:r>
            <a:endParaRPr sz="1200">
              <a:solidFill>
                <a:srgbClr val="666666"/>
              </a:solidFill>
            </a:endParaRPr>
          </a:p>
          <a:p>
            <a:pPr indent="0" lvl="0" marL="0" rtl="0" algn="l">
              <a:spcBef>
                <a:spcPts val="0"/>
              </a:spcBef>
              <a:spcAft>
                <a:spcPts val="0"/>
              </a:spcAft>
              <a:buNone/>
            </a:pPr>
            <a:r>
              <a:t/>
            </a:r>
            <a:endParaRPr/>
          </a:p>
          <a:p>
            <a:pPr indent="0" lvl="0" marL="0" rtl="0" algn="l">
              <a:spcBef>
                <a:spcPts val="0"/>
              </a:spcBef>
              <a:spcAft>
                <a:spcPts val="0"/>
              </a:spcAft>
              <a:buNone/>
            </a:pPr>
            <a:r>
              <a:rPr b="1" lang="es"/>
              <a:t>High Level Features (HLF):</a:t>
            </a:r>
            <a:endParaRPr b="1"/>
          </a:p>
          <a:p>
            <a:pPr indent="0" lvl="0" marL="0" rtl="0" algn="l">
              <a:spcBef>
                <a:spcPts val="0"/>
              </a:spcBef>
              <a:spcAft>
                <a:spcPts val="0"/>
              </a:spcAft>
              <a:buNone/>
            </a:pPr>
            <a:r>
              <a:rPr b="1" lang="es" sz="1200">
                <a:solidFill>
                  <a:srgbClr val="666666"/>
                </a:solidFill>
              </a:rPr>
              <a:t>7</a:t>
            </a:r>
            <a:r>
              <a:rPr lang="es" sz="1200">
                <a:solidFill>
                  <a:srgbClr val="666666"/>
                </a:solidFill>
              </a:rPr>
              <a:t>, funciones de los atributos de bajo nivel.</a:t>
            </a:r>
            <a:endParaRPr sz="1200">
              <a:solidFill>
                <a:srgbClr val="666666"/>
              </a:solidFill>
            </a:endParaRPr>
          </a:p>
        </p:txBody>
      </p:sp>
      <p:sp>
        <p:nvSpPr>
          <p:cNvPr id="237" name="Google Shape;237;p26"/>
          <p:cNvSpPr/>
          <p:nvPr/>
        </p:nvSpPr>
        <p:spPr>
          <a:xfrm>
            <a:off x="2189175" y="3164675"/>
            <a:ext cx="4814100" cy="350700"/>
          </a:xfrm>
          <a:prstGeom prst="roundRect">
            <a:avLst>
              <a:gd fmla="val 16667" name="adj"/>
            </a:avLst>
          </a:prstGeom>
          <a:solidFill>
            <a:srgbClr val="53C6A1"/>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FFFFFF"/>
                </a:solidFill>
              </a:rPr>
              <a:t>Se utilizaron solo 700.000 instancias.</a:t>
            </a:r>
            <a:endParaRPr>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